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  <p:sldMasterId id="2147483788" r:id="rId2"/>
  </p:sldMasterIdLst>
  <p:notesMasterIdLst>
    <p:notesMasterId r:id="rId18"/>
  </p:notesMasterIdLst>
  <p:handoutMasterIdLst>
    <p:handoutMasterId r:id="rId19"/>
  </p:handoutMasterIdLst>
  <p:sldIdLst>
    <p:sldId id="492" r:id="rId3"/>
    <p:sldId id="513" r:id="rId4"/>
    <p:sldId id="494" r:id="rId5"/>
    <p:sldId id="510" r:id="rId6"/>
    <p:sldId id="504" r:id="rId7"/>
    <p:sldId id="501" r:id="rId8"/>
    <p:sldId id="507" r:id="rId9"/>
    <p:sldId id="505" r:id="rId10"/>
    <p:sldId id="443" r:id="rId11"/>
    <p:sldId id="509" r:id="rId12"/>
    <p:sldId id="508" r:id="rId13"/>
    <p:sldId id="511" r:id="rId14"/>
    <p:sldId id="512" r:id="rId15"/>
    <p:sldId id="449" r:id="rId16"/>
    <p:sldId id="514" r:id="rId17"/>
  </p:sldIdLst>
  <p:sldSz cx="9720263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492"/>
            <p14:sldId id="513"/>
            <p14:sldId id="494"/>
            <p14:sldId id="510"/>
            <p14:sldId id="504"/>
            <p14:sldId id="501"/>
            <p14:sldId id="507"/>
            <p14:sldId id="505"/>
            <p14:sldId id="443"/>
            <p14:sldId id="509"/>
            <p14:sldId id="508"/>
            <p14:sldId id="511"/>
            <p14:sldId id="512"/>
            <p14:sldId id="449"/>
            <p14:sldId id="5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ветник - Ксенофонтова Е.В." initials="С-КЕ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40000"/>
    <a:srgbClr val="FF0000"/>
    <a:srgbClr val="EC8F12"/>
    <a:srgbClr val="003300"/>
    <a:srgbClr val="DEA04E"/>
    <a:srgbClr val="EA6136"/>
    <a:srgbClr val="FF99FF"/>
    <a:srgbClr val="995F2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535" autoAdjust="0"/>
  </p:normalViewPr>
  <p:slideViewPr>
    <p:cSldViewPr snapToGrid="0">
      <p:cViewPr>
        <p:scale>
          <a:sx n="50" d="100"/>
          <a:sy n="50" d="100"/>
        </p:scale>
        <p:origin x="3124" y="1508"/>
      </p:cViewPr>
      <p:guideLst>
        <p:guide orient="horz" pos="2160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2759</c:v>
                </c:pt>
                <c:pt idx="1">
                  <c:v>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394049871777074E-3"/>
                  <c:y val="1.1932658464764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E9-4B69-822A-252BBDA71BD8}"/>
                </c:ext>
              </c:extLst>
            </c:dLbl>
            <c:dLbl>
              <c:idx val="1"/>
              <c:layout>
                <c:manualLayout>
                  <c:x val="0"/>
                  <c:y val="2.386531692952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E9-4B69-822A-252BBDA7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2345</c:v>
                </c:pt>
                <c:pt idx="1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88608"/>
        <c:axId val="78390400"/>
      </c:barChart>
      <c:catAx>
        <c:axId val="783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n>
                  <a:noFill/>
                </a:ln>
                <a:solidFill>
                  <a:schemeClr val="bg2"/>
                </a:solidFill>
              </a:defRPr>
            </a:pPr>
            <a:endParaRPr lang="ru-RU"/>
          </a:p>
        </c:txPr>
        <c:crossAx val="78390400"/>
        <c:crosses val="autoZero"/>
        <c:auto val="1"/>
        <c:lblAlgn val="ctr"/>
        <c:lblOffset val="100"/>
        <c:noMultiLvlLbl val="0"/>
      </c:catAx>
      <c:valAx>
        <c:axId val="78390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838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09114707615397E-2"/>
          <c:y val="5.4945607398583937E-2"/>
          <c:w val="0.97158499872555304"/>
          <c:h val="0.70408395106959676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425920"/>
        <c:axId val="83460480"/>
        <c:axId val="0"/>
      </c:bar3DChart>
      <c:catAx>
        <c:axId val="834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3460480"/>
        <c:crosses val="autoZero"/>
        <c:auto val="1"/>
        <c:lblAlgn val="ctr"/>
        <c:lblOffset val="100"/>
        <c:noMultiLvlLbl val="0"/>
      </c:catAx>
      <c:valAx>
        <c:axId val="83460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42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16619370026214"/>
          <c:y val="0"/>
          <c:w val="0.97297176245681072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Предложения от волонтеров</c:v>
                </c:pt>
                <c:pt idx="1">
                  <c:v>Отсутствие электроснабжения, водоснабжения</c:v>
                </c:pt>
                <c:pt idx="2">
                  <c:v>Поиск родственников, проживающих на территории ДНР, ЛНР и Украины</c:v>
                </c:pt>
                <c:pt idx="3">
                  <c:v>Эвакуация  на территорию Российской Федерации</c:v>
                </c:pt>
                <c:pt idx="4">
                  <c:v>Предоставления  мест, обустройство в пунктах временного размещения</c:v>
                </c:pt>
                <c:pt idx="5">
                  <c:v>Получение выплат, доступ к финансовым услугам </c:v>
                </c:pt>
                <c:pt idx="6">
                  <c:v>Оказание гуманитарной помощи гражданам ДНР, ЛНР, Запорожской, Херсонской областей и отдельных районов Украины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</c:v>
                </c:pt>
                <c:pt idx="1">
                  <c:v>31</c:v>
                </c:pt>
                <c:pt idx="2">
                  <c:v>40</c:v>
                </c:pt>
                <c:pt idx="3">
                  <c:v>49</c:v>
                </c:pt>
                <c:pt idx="4">
                  <c:v>60</c:v>
                </c:pt>
                <c:pt idx="5">
                  <c:v>106</c:v>
                </c:pt>
                <c:pt idx="6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C-4EDA-9574-2A1469F067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92116480"/>
        <c:axId val="92119424"/>
      </c:barChart>
      <c:catAx>
        <c:axId val="92116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20" normalizeH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2119424"/>
        <c:crosses val="autoZero"/>
        <c:auto val="1"/>
        <c:lblAlgn val="ctr"/>
        <c:lblOffset val="100"/>
        <c:noMultiLvlLbl val="0"/>
      </c:catAx>
      <c:valAx>
        <c:axId val="921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11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</cdr:x>
      <cdr:y>0.18834</cdr:y>
    </cdr:from>
    <cdr:to>
      <cdr:x>0.94716</cdr:x>
      <cdr:y>0.7371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60422" y="1101422"/>
          <a:ext cx="1670538" cy="3209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0.45015</cdr:x>
      <cdr:y>0</cdr:y>
    </cdr:from>
    <cdr:to>
      <cdr:x>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02171" y="0"/>
          <a:ext cx="3056408" cy="1263823"/>
        </a:xfrm>
        <a:prstGeom xmlns:a="http://schemas.openxmlformats.org/drawingml/2006/main" prst="rect">
          <a:avLst/>
        </a:prstGeom>
        <a:ln xmlns:a="http://schemas.openxmlformats.org/drawingml/2006/main" w="28575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indent="457200" algn="just"/>
          <a:r>
            <a:rPr lang="ru-RU" sz="9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Сотрудниками Общественной приемной МЧС России организован личный прием граждан  статс-секретарем – заместителем Министра</a:t>
          </a:r>
          <a:br>
            <a:rPr lang="ru-RU" sz="9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А.М. Серко (3), заместителем Министра – главным государственным инспектором Российской Федерации по пожарному надзору </a:t>
          </a:r>
          <a:br>
            <a:rPr lang="ru-RU" sz="9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А.М. </a:t>
          </a:r>
          <a:r>
            <a:rPr lang="ru-RU" sz="900" kern="1200" dirty="0" err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Супруновским</a:t>
          </a:r>
          <a:r>
            <a:rPr lang="ru-RU" sz="9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 (2), заместителем Министра И.П. Денисовым (1), заместителем Министра       В.Н. </a:t>
          </a:r>
          <a:r>
            <a:rPr lang="ru-RU" sz="900" kern="1200" dirty="0" err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Яцуценко</a:t>
          </a:r>
          <a:r>
            <a:rPr lang="ru-RU" sz="9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 (1), заместителем Министра          Н.Н. </a:t>
          </a:r>
          <a:r>
            <a:rPr lang="ru-RU" sz="900" kern="1200" dirty="0" err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Гречушкиным</a:t>
          </a:r>
          <a:r>
            <a:rPr lang="ru-RU" sz="9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 (1), должностными лицами ДНПР, УИС, ПД, ДКП, ГУСБ, ДГО, УБВО, ГУПО, ГУ НЦУКС (21), АД (68).</a:t>
          </a:r>
          <a:endParaRPr lang="ru-RU" sz="900" b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4" y="3"/>
            <a:ext cx="2949842" cy="497524"/>
          </a:xfrm>
          <a:prstGeom prst="rect">
            <a:avLst/>
          </a:prstGeom>
        </p:spPr>
        <p:txBody>
          <a:bodyPr vert="horz" lIns="90977" tIns="45501" rIns="90977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90" y="3"/>
            <a:ext cx="2949842" cy="497524"/>
          </a:xfrm>
          <a:prstGeom prst="rect">
            <a:avLst/>
          </a:prstGeom>
        </p:spPr>
        <p:txBody>
          <a:bodyPr vert="horz" lIns="90977" tIns="45501" rIns="90977" bIns="45501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4" y="9441814"/>
            <a:ext cx="2949842" cy="497524"/>
          </a:xfrm>
          <a:prstGeom prst="rect">
            <a:avLst/>
          </a:prstGeom>
        </p:spPr>
        <p:txBody>
          <a:bodyPr vert="horz" lIns="90977" tIns="45501" rIns="90977" bIns="45501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90" y="9441814"/>
            <a:ext cx="2949842" cy="497524"/>
          </a:xfrm>
          <a:prstGeom prst="rect">
            <a:avLst/>
          </a:prstGeom>
        </p:spPr>
        <p:txBody>
          <a:bodyPr vert="horz" lIns="90977" tIns="45501" rIns="90977" bIns="45501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0" y="34"/>
            <a:ext cx="2949099" cy="498694"/>
          </a:xfrm>
          <a:prstGeom prst="rect">
            <a:avLst/>
          </a:prstGeom>
        </p:spPr>
        <p:txBody>
          <a:bodyPr vert="horz" lIns="90977" tIns="45501" rIns="90977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81" y="34"/>
            <a:ext cx="2949099" cy="498694"/>
          </a:xfrm>
          <a:prstGeom prst="rect">
            <a:avLst/>
          </a:prstGeom>
        </p:spPr>
        <p:txBody>
          <a:bodyPr vert="horz" lIns="90977" tIns="45501" rIns="90977" bIns="45501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1243013"/>
            <a:ext cx="47513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7" tIns="45501" rIns="90977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22"/>
            <a:ext cx="5444490" cy="3913618"/>
          </a:xfrm>
          <a:prstGeom prst="rect">
            <a:avLst/>
          </a:prstGeom>
        </p:spPr>
        <p:txBody>
          <a:bodyPr vert="horz" lIns="90977" tIns="45501" rIns="90977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0" y="9440659"/>
            <a:ext cx="2949099" cy="498692"/>
          </a:xfrm>
          <a:prstGeom prst="rect">
            <a:avLst/>
          </a:prstGeom>
        </p:spPr>
        <p:txBody>
          <a:bodyPr vert="horz" lIns="90977" tIns="45501" rIns="90977" bIns="45501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81" y="9440659"/>
            <a:ext cx="2949099" cy="498692"/>
          </a:xfrm>
          <a:prstGeom prst="rect">
            <a:avLst/>
          </a:prstGeom>
        </p:spPr>
        <p:txBody>
          <a:bodyPr vert="horz" lIns="90977" tIns="45501" rIns="90977" bIns="45501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44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07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7113" y="1243013"/>
            <a:ext cx="4751387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6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1208088"/>
            <a:ext cx="4622800" cy="3262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64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56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7113" y="1243013"/>
            <a:ext cx="4751387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45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4088" y="1209675"/>
            <a:ext cx="4619625" cy="3260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71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1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8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09.12.2022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4" y="6480681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3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1962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51" eaLnBrk="1" latinLnBrk="0" hangingPunct="1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54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13" eaLnBrk="1" latinLnBrk="0" hangingPunct="1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2969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7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6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" y="30050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6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58"/>
            <a:ext cx="8262224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51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33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4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76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76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48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05" lvl="0" indent="-220652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10" lvl="1" indent="-220652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14" lvl="2" indent="-220652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219" lvl="3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524" lvl="4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829" lvl="5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134" lvl="6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438" lvl="7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743" lvl="8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09.12.2022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17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6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83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50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93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2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5" y="274671"/>
            <a:ext cx="218705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71"/>
            <a:ext cx="639917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2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1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09.12.2022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09.12.2022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DFB350-0FEF-4C27-8B54-BAA001998D3F}" type="datetime1">
              <a:rPr lang="ru-RU" smtClean="0"/>
              <a:t>09.12.2022</a:t>
            </a:fld>
            <a:endParaRPr lang="ru-RU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1536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098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416788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10" lvl="1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14" lvl="2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219" lvl="3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524" lvl="4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829" lvl="5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134" lvl="6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438" lvl="7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743" lvl="8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09.12.2022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09.12.2022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1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09.12.2022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6" y="2106902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58" y="845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09.12.2022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09.12.2022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83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4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wm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1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810" y="11900"/>
            <a:ext cx="493691" cy="6493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0361" y="113288"/>
            <a:ext cx="7531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Количество обращений граждан и организаций, поступивших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рассмотренных в МЧС России за 9 </a:t>
            </a:r>
            <a:r>
              <a:rPr kumimoji="0" lang="ru-RU" sz="1400" b="1" i="0" u="none" strike="noStrike" kern="1200" cap="none" spc="0" normalizeH="0" noProof="0" dirty="0" err="1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ru-RU" sz="1400" b="1" dirty="0" err="1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сяцев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года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24908" y="711249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62464" y="1335577"/>
            <a:ext cx="235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9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</a:t>
            </a:r>
          </a:p>
          <a:p>
            <a:pPr lvl="0" algn="ctr">
              <a:defRPr/>
            </a:pPr>
            <a:r>
              <a:rPr kumimoji="0" lang="ru-RU" sz="9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ОБРАЩЕНИЙ</a:t>
            </a:r>
            <a:endParaRPr lang="ru-RU" sz="900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22024" y="2664672"/>
            <a:ext cx="191347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 defTabSz="1380508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113 729</a:t>
            </a:r>
          </a:p>
        </p:txBody>
      </p:sp>
      <p:sp>
        <p:nvSpPr>
          <p:cNvPr id="124" name="Freeform 8"/>
          <p:cNvSpPr>
            <a:spLocks noChangeAspect="1"/>
          </p:cNvSpPr>
          <p:nvPr/>
        </p:nvSpPr>
        <p:spPr bwMode="gray">
          <a:xfrm rot="10800000">
            <a:off x="524976" y="3725578"/>
            <a:ext cx="307173" cy="22089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48864" y="5080028"/>
            <a:ext cx="1795876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(9 мес. 2021 года)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857768" y="3707733"/>
            <a:ext cx="78592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(6,6%)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3021191" y="1368434"/>
            <a:ext cx="232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Центральный  Аппарат</a:t>
            </a:r>
          </a:p>
          <a:p>
            <a:pPr lvl="0" algn="ctr">
              <a:defRPr/>
            </a:pPr>
            <a:r>
              <a:rPr lang="ru-RU" sz="9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МЧС России</a:t>
            </a:r>
          </a:p>
          <a:p>
            <a:pPr algn="ctr">
              <a:defRPr/>
            </a:pPr>
            <a:r>
              <a:rPr lang="ru-RU" sz="1000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5055203" y="1325149"/>
            <a:ext cx="250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Территориальные</a:t>
            </a:r>
            <a:endParaRPr kumimoji="0" lang="ru-RU" sz="900" b="1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Органы МЧС РОССИИ</a:t>
            </a:r>
            <a:endParaRPr kumimoji="0" lang="ru-RU" sz="900" b="1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7301120" y="1325149"/>
            <a:ext cx="239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 </a:t>
            </a:r>
            <a:r>
              <a:rPr kumimoji="0" lang="ru-RU" sz="1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учреждения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 </a:t>
            </a:r>
          </a:p>
        </p:txBody>
      </p:sp>
      <p:sp>
        <p:nvSpPr>
          <p:cNvPr id="228" name="Прямоугольник 227"/>
          <p:cNvSpPr/>
          <p:nvPr/>
        </p:nvSpPr>
        <p:spPr>
          <a:xfrm>
            <a:off x="3256870" y="2634860"/>
            <a:ext cx="150716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 defTabSz="1380508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13 629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5436521" y="2608981"/>
            <a:ext cx="1486359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R="0" lvl="0" indent="0" algn="ctr" defTabSz="138050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93 716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7518349" y="2623347"/>
            <a:ext cx="191347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 defTabSz="1380508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6 384</a:t>
            </a:r>
          </a:p>
        </p:txBody>
      </p:sp>
      <p:sp>
        <p:nvSpPr>
          <p:cNvPr id="231" name="Freeform 8"/>
          <p:cNvSpPr>
            <a:spLocks noChangeAspect="1"/>
          </p:cNvSpPr>
          <p:nvPr/>
        </p:nvSpPr>
        <p:spPr bwMode="gray">
          <a:xfrm>
            <a:off x="3417261" y="3690700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2" name="Freeform 8"/>
          <p:cNvSpPr>
            <a:spLocks noChangeAspect="1"/>
          </p:cNvSpPr>
          <p:nvPr/>
        </p:nvSpPr>
        <p:spPr bwMode="gray">
          <a:xfrm rot="10800000">
            <a:off x="5600603" y="3681396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3309019" y="5080991"/>
            <a:ext cx="1746184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(9 мес. 2021 года)</a:t>
            </a:r>
          </a:p>
        </p:txBody>
      </p:sp>
      <p:sp>
        <p:nvSpPr>
          <p:cNvPr id="235" name="Прямоугольник 234"/>
          <p:cNvSpPr/>
          <p:nvPr/>
        </p:nvSpPr>
        <p:spPr>
          <a:xfrm>
            <a:off x="3662374" y="3647767"/>
            <a:ext cx="696153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(-4%)</a:t>
            </a:r>
          </a:p>
        </p:txBody>
      </p:sp>
      <p:sp>
        <p:nvSpPr>
          <p:cNvPr id="236" name="Прямоугольник 235"/>
          <p:cNvSpPr/>
          <p:nvPr/>
        </p:nvSpPr>
        <p:spPr>
          <a:xfrm>
            <a:off x="3394683" y="4478854"/>
            <a:ext cx="1307605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14</a:t>
            </a: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204</a:t>
            </a:r>
          </a:p>
        </p:txBody>
      </p:sp>
      <p:sp>
        <p:nvSpPr>
          <p:cNvPr id="237" name="Прямоугольник 236"/>
          <p:cNvSpPr/>
          <p:nvPr/>
        </p:nvSpPr>
        <p:spPr>
          <a:xfrm>
            <a:off x="5407847" y="5080991"/>
            <a:ext cx="1746184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07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(9 мес. 2021 года)</a:t>
            </a:r>
          </a:p>
        </p:txBody>
      </p:sp>
      <p:sp>
        <p:nvSpPr>
          <p:cNvPr id="238" name="Прямоугольник 237"/>
          <p:cNvSpPr/>
          <p:nvPr/>
        </p:nvSpPr>
        <p:spPr>
          <a:xfrm>
            <a:off x="5510418" y="4452617"/>
            <a:ext cx="1307605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85</a:t>
            </a: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478</a:t>
            </a:r>
          </a:p>
        </p:txBody>
      </p:sp>
      <p:sp>
        <p:nvSpPr>
          <p:cNvPr id="239" name="Прямоугольник 238"/>
          <p:cNvSpPr/>
          <p:nvPr/>
        </p:nvSpPr>
        <p:spPr>
          <a:xfrm>
            <a:off x="7782339" y="5080991"/>
            <a:ext cx="1746184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R="0" lvl="0" indent="0" defTabSz="123500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(9 мес. 2021 года)</a:t>
            </a:r>
          </a:p>
        </p:txBody>
      </p:sp>
      <p:sp>
        <p:nvSpPr>
          <p:cNvPr id="240" name="Прямоугольник 239"/>
          <p:cNvSpPr/>
          <p:nvPr/>
        </p:nvSpPr>
        <p:spPr>
          <a:xfrm>
            <a:off x="7921470" y="4478853"/>
            <a:ext cx="1107229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6</a:t>
            </a: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968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5839686" y="3645105"/>
            <a:ext cx="736227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(10%)</a:t>
            </a:r>
          </a:p>
        </p:txBody>
      </p:sp>
      <p:sp>
        <p:nvSpPr>
          <p:cNvPr id="244" name="Прямоугольник 243"/>
          <p:cNvSpPr/>
          <p:nvPr/>
        </p:nvSpPr>
        <p:spPr>
          <a:xfrm>
            <a:off x="8139386" y="3613913"/>
            <a:ext cx="84523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(-8,4%)</a:t>
            </a:r>
          </a:p>
        </p:txBody>
      </p:sp>
      <p:sp>
        <p:nvSpPr>
          <p:cNvPr id="34" name="Freeform 8"/>
          <p:cNvSpPr>
            <a:spLocks noChangeAspect="1"/>
          </p:cNvSpPr>
          <p:nvPr/>
        </p:nvSpPr>
        <p:spPr bwMode="gray">
          <a:xfrm>
            <a:off x="7842648" y="3703111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4769" y="4427118"/>
            <a:ext cx="1507981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106 650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11506" y="3129328"/>
            <a:ext cx="1746184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(9 мес. 2022 года)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3710" y="3130936"/>
            <a:ext cx="1746184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(9 мес. 2022 года)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436521" y="3148808"/>
            <a:ext cx="1746184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07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(9 мес. 2022 года)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782339" y="3129328"/>
            <a:ext cx="1746184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R="0" lvl="0" indent="0" defTabSz="123500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(9 мес. 2022 года)</a:t>
            </a:r>
          </a:p>
        </p:txBody>
      </p:sp>
      <p:pic>
        <p:nvPicPr>
          <p:cNvPr id="38" name="Google Shape;109;p1" descr="https://rusmedpro.ru/assets/images/rf-map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810" y="1963738"/>
            <a:ext cx="1105293" cy="72905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516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060" y="-17793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10</a:t>
            </a:fld>
            <a:r>
              <a:rPr lang="ru-RU" sz="1900" b="1" dirty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809975" y="730902"/>
            <a:ext cx="2960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архивных данных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6730" y="1119430"/>
            <a:ext cx="65285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Всего поступило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5807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 по данной теме  (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30% больше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аналогичным периодом прошлого года (4472) – чаще всего это запросы архивных данных для оформления пенсий, устройства на работу, подтверждения награждений государственными и ведомственными наградами, финансовому и жилищному обеспечению и другие вопросы (в </a:t>
            </a:r>
            <a:r>
              <a:rPr lang="ru-RU" sz="1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предоставление копий документов по запросам следственного комитета, военной прокуратуры и др. организаций). Основной причиной увеличение количества обращений является возрастающая потребность граждан в архивных документах. В настоящее время ведется работа по организации выдачи архивных справок посредством портала государственных услуг Российской Федерации.</a:t>
            </a:r>
          </a:p>
        </p:txBody>
      </p:sp>
      <p:pic>
        <p:nvPicPr>
          <p:cNvPr id="2050" name="Picture 2" descr="G:\фото отчет\attachment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9" y="854014"/>
            <a:ext cx="2472037" cy="16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11547" y="2713795"/>
            <a:ext cx="5070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связанные с рассмотрением обращений граждан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1925" y="3104490"/>
            <a:ext cx="6374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Количество обращений по вопросам, связанным с рассмотрением обращений граждан (прекращение рассмотрения обращения, результаты рассмотрения обращения, благодарности, ознакомление  с документами и материалами, касающимися рассмотрения обращения)</a:t>
            </a: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снизилось на 0,7% (5710)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9 месяцами 2021 года (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5751), благодаря внедрению единого порядка работы с обращениями граждан и организации системы контроля за их рассмотрением. Также ведется постоянная разъяснительная работа с заявителями о порядке рассмотрения обращений.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728196" y="4383052"/>
            <a:ext cx="2527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и преодоление ЧС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3085" y="4746932"/>
            <a:ext cx="6545438" cy="156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отчетном периоде наблюдается уменьшение вопросов по предупреждению и преодолению последствий чрезвычайных ситуаций природного и техногенного характера –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4022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по сравнению с 9 месяцами 2021 года их стало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на 30%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(5793). Г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раждане были обеспокоены ситуацией, вызванной последствиями штормов, сильных ветров на территории Дальневосточного, Сибирского, Уральского федеральных округов (смс-рассылки, упавшие деревья, подтопление земельного участка, запросы о введении чрезвычайной ситуации, режима повышенной готовности, вопросы, связанные с эвакуацией населения).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обращались с заявлениями о повреждении жилых домов и имущества в период половодья, нарушении целостности здания многоквартирных домов от работы спецтехники при проведении строительных работ.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G:\фото отчет\attachment(7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3" y="4746932"/>
            <a:ext cx="2638839" cy="17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275" y="2625552"/>
            <a:ext cx="2584928" cy="1938696"/>
          </a:xfrm>
          <a:prstGeom prst="rect">
            <a:avLst/>
          </a:prstGeom>
          <a:noFill/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87233" y="-153492"/>
            <a:ext cx="9218056" cy="863110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Х. Обзор актуальных и часто задаваемых вопросов в обращениях граждан и организаций, поступивших и рассмотренных  в территориальных органах МЧС России  за 9 месяцев 2022 года 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6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721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11</a:t>
            </a:fld>
            <a:r>
              <a:rPr lang="ru-RU" sz="1900" b="1" dirty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510883" y="718039"/>
            <a:ext cx="4166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и принимаемые решения МЧС России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7615" y="964260"/>
            <a:ext cx="6619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Количество обращений, касающихся деятельности МЧС России и принимаемых решений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увеличилось на 18,6% (3873)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аналогичным периодом прошлого года (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3348).</a:t>
            </a:r>
          </a:p>
          <a:p>
            <a:pPr algn="just"/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Чаще всего поступают вопросы по нормативному регулированию, оказанию гуманитарной помощи, закупкам для государственных нужд, работе официального сайта, использованию служебных автомобилей, а также  просьбы о розыске пропавших без вести и др.</a:t>
            </a:r>
          </a:p>
        </p:txBody>
      </p:sp>
      <p:pic>
        <p:nvPicPr>
          <p:cNvPr id="3075" name="Picture 3" descr="G:\фото отчет\attachment(5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1" y="864346"/>
            <a:ext cx="2602978" cy="16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74237" y="2553416"/>
            <a:ext cx="2444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Коммунальное хозяйство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6101" y="2799637"/>
            <a:ext cx="6807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Граждане обращаются за помощью при возникновении сбоев в водо-, газо-, электроснабжении. Также затрагиваются вопросы содержания общего имущества в многоквартирных жилых домах (канализация, вентиляция, кровля, ограждающие конструкции, инженерное оборудование, места общего пользования, придомовая территория). По данной тематике рассмотрено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2820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обращений, что значительно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(на 93%)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9 месяцами 2021 года (1463).</a:t>
            </a:r>
          </a:p>
        </p:txBody>
      </p:sp>
      <p:pic>
        <p:nvPicPr>
          <p:cNvPr id="3076" name="Picture 4" descr="G:\фото отчет\attachment(10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66" y="2553416"/>
            <a:ext cx="2554957" cy="16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743797" y="4536159"/>
            <a:ext cx="3131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отношения, прохождение службы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49426" y="5036135"/>
            <a:ext cx="66953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Увеличилось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15,5% (2145)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прошлым годом (1858)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трудовых отношений. Наиболее частыми причинами обращений сотрудников и членов их семей связанны с трудоустройством, трудовыми конфликтами, увольнением, продлением контракта, переводам по службе, проведением служебных проверок, неудовлетворительными условиями работы,  а также присвоением государственных наград. По вопросам прохождения службы обратилось –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953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человека. </a:t>
            </a:r>
          </a:p>
          <a:p>
            <a:pPr lvl="0" algn="just"/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всего обращений направлено </a:t>
            </a: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ЦФО – 360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Москва – 172, Московская область – 43, Воронежская область – 21), </a:t>
            </a: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ПФО – 360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(Республика Татарстан – 119, Саратовская область – 49, Нижегородская область – 17), </a:t>
            </a: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 – 200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(Алтайский край – 39, Республика Тыва – 21, Красноярский край – 18).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F:\PHOTO-2022-11-02-12-25-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6" y="4529045"/>
            <a:ext cx="2533967" cy="16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40661" y="-188154"/>
            <a:ext cx="9218056" cy="86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Х. Обзор актуальных и часто задаваемых вопросов в обращениях граждан и организаций, поступивших и рассмотренных  в территориальных органах МЧС России  за 9 месяцев 2022 года 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1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68" y="21274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28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288" y="5528903"/>
            <a:ext cx="90394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Особое внимание уделяется обращениям по вопросам коррупции, противоправного поведения сотрудников МЧС России и обжалованию действий (бездействий) должностных лиц МЧС России, всего за 9 месяцев 2022 года поступило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1383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(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12,7% больше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за 9 месяцев 2021 года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9090" y="760448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Социальная сфера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98295" y="1100568"/>
            <a:ext cx="63464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С вопросами, имеющими социальную тематику, обратился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1831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заявитель (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55,4% больше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чем за 9 месяцев 2021 года (1178). Вопросы касались  выплат компенсаций при увольнении, материальной помощи многодетным семьям, страхованию военнослужащих, компенсационных выплат,  субсидии на детей, помощи в работе с беженцами, социальной защите пострадавшим при ЧС,  выдачи удостоверений участникам ЧАЭС. Увеличение обращений по данной теме связано с поступлением обращений от беженцев с территории ДНР, ЛНР и отдельных районов Украины.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873" y="4848912"/>
            <a:ext cx="620208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возможных фактах коррупции, противоправного поведения сотрудников и обжалованию действий (бездействий) должностных лиц МЧС России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3150" y="2698833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Гражданская оборона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5290" y="3097232"/>
            <a:ext cx="63629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Поступило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2504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вопросов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касающихся разъяснения законодательства в области гражданской обороны, содержания защитных сооружений, массовых эвакуаций в школах (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9% больше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сравнению с 9 месяцами 2021 года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(2298). Отмечается увеличение количества запросов по предоставлению информации о защитных сооружениях гражданской обороны и </a:t>
            </a:r>
            <a:r>
              <a:rPr kumimoji="0" lang="ru-RU" sz="1000" b="0" i="0" u="none" strike="noStrike" kern="1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их техническом состоянии,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требованиями выдачи СИЗОД, введения режима повышенной готовности на отдельных территориях Российской Федерации и вопросам связанным с </a:t>
            </a:r>
            <a:r>
              <a:rPr kumimoji="0" lang="ru-RU" sz="1000" b="0" i="0" u="none" strike="noStrike" kern="1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сигналами ГО и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эвакуацией населения.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580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9" name="Picture 3" descr="F:\PHOTO-2022-11-02-12-25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10" y="2751809"/>
            <a:ext cx="2467925" cy="16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14" y="796082"/>
            <a:ext cx="2602984" cy="173164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40661" y="15026"/>
            <a:ext cx="9218056" cy="86311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Х. Обзор актуальных и часто задаваемых вопросов в обращениях граждан и организаций, поступивших и рассмотренных  в территориальных органах МЧС России  за 9 месяцев 2022 года 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7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68841" y="713855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Жилищные вопросы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5574" y="961798"/>
            <a:ext cx="68329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низилось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количество вопросов связанных с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жилищным обеспечением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1190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4% меньше,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за 9 месяцев 2021 года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(1240). Больше всего личный состав обеспокоен медленным движением очереди на получение ЕСВ, вопросами выделения субсидий военнослужащим</a:t>
            </a: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заявители обращаются по вопросам приватизации служебного жилья, активно интересуются программой ипотечного кредитования для пожарных и спасателей. Продолжают поступать обращения от пенсионеров и бывших сотрудников </a:t>
            </a:r>
            <a:b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 о выселении из служебного жилья. Увеличение количества обращений по жилищным вопросам обусловлено возрастающей социальной напряженностью в связи с не решением данных вопросов на местах.</a:t>
            </a:r>
          </a:p>
          <a:p>
            <a:pPr lvl="0" algn="just">
              <a:defRPr/>
            </a:pP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Больше всего обращений направлено </a:t>
            </a: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ЦФО – 120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(Московская область – 46, г. Москва – 44, Рязанская область – 8), </a:t>
            </a: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ПФО – 107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(Кировская область – 27, Удмуртская Республика – 15, Республика Башкортостан – 15), </a:t>
            </a: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СЗФО – 103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(Вологодская область – 33, г. Санкт – Петербург – 25, Республика Коми – 17).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21" y="18065"/>
            <a:ext cx="391053" cy="514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618517"/>
            <a:ext cx="9720263" cy="20533"/>
          </a:xfrm>
          <a:prstGeom prst="line">
            <a:avLst/>
          </a:prstGeom>
          <a:ln w="7302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43" y="836966"/>
            <a:ext cx="2311282" cy="141921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19225" y="4024459"/>
            <a:ext cx="505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Лечение, оказание медицинской помощи, санитарная эвакуация пострадавших. Безопасность туризма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7173" y="5055915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8841" y="2550929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Законодательство РФ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2048" y="5024950"/>
            <a:ext cx="3217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внедрению новых инноваций в области тушения пожаров, проведению поисково-спасательных работ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0135" y="4371176"/>
            <a:ext cx="9148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Увеличилось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3,8 раз  (830)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количество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обращений (за 9 месяцев 2021 года - 216) по вопросам связанным с медицинским обслуживанием военнослужащих, граждан, уволенных с военной службы, членов их семей. Также поступают запросы общественных организаций и образовательных учреждений об организации массовых спортивных мероприятий, туристических походов, проводимые с целью пропаганды здорового образа жизни и просьбами принять участие МЧС России в обеспечении безопасности в проводимых мероприятиях.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35" y="2732518"/>
            <a:ext cx="91769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Возросло в 2,5 раза (1081)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обращений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(за 9 месяцев 2021 года - 440)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вопросам разъяснения норм законодательства Российской Федерации в области пожарной безопасности. Нельзя не обратить внимание на активное участие граждан в желании усовершенствовать законодательство Российской Федерации путем внесения изменений и дополнений в нормативно-правовые акты. Около половины, от общего числа обращений, это запросы финансовых управляющих о наличии либо отсутствии у должников маломерных судов, по решению Арбитражных судов. Также граждане вынуждены обращаться с просьбой о возврате денежных средств, уплаченных за оказание государственных пошлин в рамках оказания государственных услуг оплаченных при регистрация маломерных судов, выдача лицензии МЧС России, оплаты штрафов по постановлениям о назначении административного наказания за нарушения требований пожарной безопасности, а также о возврате ошибочно перечисленных денежных средств.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636" y="5394281"/>
            <a:ext cx="5400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по данной теме выросло на 8,8% (777).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Основная часть обращений связана с вопросами поступления в высшие учебные заведения МЧС России, разъяснениями порядка перевода из одного высшего учебного заведения МЧС России в другое, порядка, видов, сроков обучения граждан по программам в области пожарной безопасности.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Нельзя не отметить достаточно большой объем обращений по вопросу возврата денежных средств в связи с отчислением из учебного заведения, а также переводом студентов на бюджетную форму обучения.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0054" y="5548170"/>
            <a:ext cx="3468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Продолжают поступать предложения неравнодушных граждан по внедрению новых инноваций в области тушения пожаров,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проведению поисково-спасательных работ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За 9 месяцев 2022 года направлено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- 743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предложения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3 раза больше чем за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месяцев 2021 года.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4421" y="87402"/>
            <a:ext cx="9218056" cy="86311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Х. Обзор актуальных и часто задаваемых вопросов в обращениях граждан и организаций, поступивших и рассмотренных  в территориальных органах МЧС России  за 9 месяцев 2022 года 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1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47361479"/>
              </p:ext>
            </p:extLst>
          </p:nvPr>
        </p:nvGraphicFramePr>
        <p:xfrm>
          <a:off x="209139" y="3097769"/>
          <a:ext cx="4659156" cy="363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1039979" y="41370"/>
            <a:ext cx="814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2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обращений граждан по вопросам оказания гуманитарной помощи</a:t>
            </a:r>
          </a:p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пострадавшему населению ДНР, ЛНР, Запорожской, Херсонской областей</a:t>
            </a:r>
          </a:p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отдельных районов Украины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69584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28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14</a:t>
            </a:fld>
            <a:r>
              <a:rPr lang="ru-RU" sz="1900" b="1" dirty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9800" y="1051221"/>
            <a:ext cx="928112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A6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1225" y="1006273"/>
            <a:ext cx="3799669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поступило в МЧС России по вопросам оказания помощи гражданам  на территории ДНР, ЛНР, Запорожской, Херсонской областей и отдельных районов Украины.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54867" y="3007435"/>
            <a:ext cx="4320330" cy="16945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3" name="Прямоугольник 32"/>
          <p:cNvSpPr/>
          <p:nvPr/>
        </p:nvSpPr>
        <p:spPr>
          <a:xfrm>
            <a:off x="210602" y="2731566"/>
            <a:ext cx="5011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обращений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60894" y="4315057"/>
            <a:ext cx="4767093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52000"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Граждане,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проживающие в ДНР, ЛНР, Запорожской и Херсонской областях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основном обращаются по вопросам оказания гуманитарной помощи.</a:t>
            </a:r>
          </a:p>
          <a:p>
            <a:pPr indent="252000"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кварталах 2022 года остро стояли вопросы получения единовременной материальной помощи (10 000 руб.). Заявители сообщали о проблемах, возникающих при ее предоставлении. </a:t>
            </a:r>
          </a:p>
          <a:p>
            <a:pPr indent="252000"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квартале граждане, проживающие на территории ДНР, ЛНР волновали вопросы отсутствия электроэнергии и водоснабжения. </a:t>
            </a:r>
          </a:p>
          <a:p>
            <a:pPr indent="252000"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Сохраняют актуальность вопросы эвакуации на территорию Российской Федерации и предоставления мест,  обустройства в пунктах временного размещения. </a:t>
            </a:r>
          </a:p>
          <a:p>
            <a:pPr indent="252000"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Отмечается позитивный характер обращений, поступающих от граждан России, которые выражают поддержку специальной военной операции на Украине, вносят свои предложения, изъявляют желание оказывать помощь беженцам.</a:t>
            </a:r>
          </a:p>
          <a:p>
            <a:pPr indent="252000" algn="just"/>
            <a:endParaRPr lang="ru-RU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87633" y="1266208"/>
            <a:ext cx="474885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52000"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каждому обращению проводится проверка фактов, разъяснительная работа, в необходимых случаях  принимаются исчерпывающие меры по устранению проблемных вопросов, оказывается всесторонняя помощь заявителям. </a:t>
            </a:r>
          </a:p>
          <a:p>
            <a:pPr indent="252000"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ряда вопросов не входит в компетенцию МЧС России, в данных случаях обращения незамедлительно перенаправляются в компетентные органы (Минобороны России, МИД России и др.). Отмечается снижение числа обращения по данной тематике.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50579" y="1915294"/>
            <a:ext cx="1913194" cy="33853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A6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 </a:t>
            </a:r>
            <a:r>
              <a:rPr lang="en-US" sz="10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0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 2022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0488" y="1559052"/>
            <a:ext cx="2413375" cy="33853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A6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  </a:t>
            </a:r>
            <a:r>
              <a:rPr lang="en-US" sz="10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0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 2022</a:t>
            </a:r>
            <a:r>
              <a:rPr lang="ru-RU" sz="10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200253" y="2248325"/>
            <a:ext cx="2013843" cy="33853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A6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 </a:t>
            </a:r>
            <a:r>
              <a:rPr lang="en-US" sz="10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0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 2022</a:t>
            </a:r>
            <a:r>
              <a:rPr lang="ru-RU" sz="10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647" y="2952544"/>
            <a:ext cx="1400553" cy="986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534" y="2961017"/>
            <a:ext cx="1469451" cy="999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897" y="2910731"/>
            <a:ext cx="1603373" cy="994652"/>
          </a:xfrm>
          <a:prstGeom prst="rect">
            <a:avLst/>
          </a:prstGeom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333590" y="1490478"/>
            <a:ext cx="4410253" cy="177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70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102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608159" y="-11984"/>
            <a:ext cx="12849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C8F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XIV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Работа МЧС России в рамках Инцидента № 40 </a:t>
            </a:r>
          </a:p>
          <a:p>
            <a:pPr lvl="0" algn="ctr"/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«Информирование по вопросам частичной мобилизации» </a:t>
            </a:r>
          </a:p>
          <a:p>
            <a:pPr lvl="0" algn="ctr"/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государственной автоматизированной системе «Управление»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EC8F1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586" y="691924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6" y="1386667"/>
            <a:ext cx="930987" cy="75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t="10642" b="5739"/>
          <a:stretch/>
        </p:blipFill>
        <p:spPr bwMode="auto">
          <a:xfrm>
            <a:off x="803167" y="4692797"/>
            <a:ext cx="3723566" cy="1760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4321" y="1386667"/>
            <a:ext cx="364441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1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Организована круглосуточная работа в рамках  Инцидента № 40 «Информирование по вопросам частичной мобилизации» на площадке Координационного центра Правительства Российской Федерации.</a:t>
            </a:r>
          </a:p>
          <a:p>
            <a:pPr algn="just"/>
            <a:endParaRPr lang="ru-RU" sz="1200" b="1" dirty="0">
              <a:solidFill>
                <a:srgbClr val="4F81BD">
                  <a:lumMod val="75000"/>
                </a:srgbClr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4341" y="2686634"/>
            <a:ext cx="3744377" cy="1460612"/>
          </a:xfrm>
          <a:prstGeom prst="rect">
            <a:avLst/>
          </a:prstGeom>
        </p:spPr>
        <p:txBody>
          <a:bodyPr wrap="square" lIns="105366" tIns="52683" rIns="105366" bIns="52683">
            <a:spAutoFit/>
          </a:bodyPr>
          <a:lstStyle/>
          <a:p>
            <a:pPr algn="just" defTabSz="1380508"/>
            <a:r>
              <a:rPr lang="ru-RU" sz="11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государственной автоматизированной системе «Управление» осуществляется мониторинг, контроль соблюдения сроков рассмотрения по поступающим на согласование в МЧС России предложениям по: </a:t>
            </a:r>
          </a:p>
          <a:p>
            <a:pPr marL="285750" indent="-285750" algn="just" defTabSz="1380508">
              <a:buFont typeface="Arial" pitchFamily="34" charset="0"/>
              <a:buChar char="•"/>
            </a:pPr>
            <a:r>
              <a:rPr lang="ru-RU" sz="11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мерам, направленным на поддержку граждан и бизнеса;</a:t>
            </a:r>
          </a:p>
          <a:p>
            <a:pPr marL="285750" indent="-285750" algn="just" defTabSz="1380508">
              <a:buFont typeface="Arial" pitchFamily="34" charset="0"/>
              <a:buChar char="•"/>
            </a:pPr>
            <a:r>
              <a:rPr lang="ru-RU" sz="11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мерам мобилизации.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3" y="2804679"/>
            <a:ext cx="564087" cy="593900"/>
          </a:xfrm>
          <a:prstGeom prst="rect">
            <a:avLst/>
          </a:prstGeom>
        </p:spPr>
      </p:pic>
      <p:pic>
        <p:nvPicPr>
          <p:cNvPr id="20" name="Picture 2" descr="IMG_62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  <a14:imgEffect>
                      <a14:brightnessContrast bright="4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47" y="1249574"/>
            <a:ext cx="4483432" cy="2296038"/>
          </a:xfrm>
          <a:prstGeom prst="rect">
            <a:avLst/>
          </a:prstGeom>
          <a:noFill/>
          <a:ln>
            <a:noFill/>
          </a:ln>
          <a:effectLst>
            <a:outerShdw blurRad="876300" sx="102000" sy="102000" algn="ctr" rotWithShape="0">
              <a:prstClr val="black">
                <a:alpha val="32000"/>
              </a:prstClr>
            </a:outerShdw>
            <a:reflection blurRad="6350" stA="52000" endA="300" endPos="22000" dist="889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/>
          <p:nvPr/>
        </p:nvPicPr>
        <p:blipFill>
          <a:blip r:embed="rId9"/>
          <a:stretch>
            <a:fillRect/>
          </a:stretch>
        </p:blipFill>
        <p:spPr>
          <a:xfrm>
            <a:off x="5051329" y="3606185"/>
            <a:ext cx="2245260" cy="325181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352764" y="4324814"/>
            <a:ext cx="2201903" cy="1814555"/>
          </a:xfrm>
          <a:prstGeom prst="rect">
            <a:avLst/>
          </a:prstGeom>
        </p:spPr>
        <p:txBody>
          <a:bodyPr wrap="square" lIns="105366" tIns="52683" rIns="105366" bIns="52683">
            <a:spAutoFit/>
          </a:bodyPr>
          <a:lstStyle/>
          <a:p>
            <a:pPr algn="just" defTabSz="1380508"/>
            <a:r>
              <a:rPr lang="ru-RU" sz="1100" b="1" dirty="0">
                <a:solidFill>
                  <a:srgbClr val="4F81BD">
                    <a:lumMod val="75000"/>
                  </a:srgbClr>
                </a:solidFill>
                <a:latin typeface="Arial"/>
                <a:cs typeface="Times New Roman" panose="02020603050405020304" pitchFamily="18" charset="0"/>
              </a:rPr>
              <a:t>Издан приказ МЧС России от 23.09.2022 года № 913 «Об определении уполномоченного лица, ответственного  за работу в рамках Инцидента 40 «Информирование по вопросам частичной мобилизации».</a:t>
            </a:r>
          </a:p>
          <a:p>
            <a:pPr algn="just" defTabSz="1380508"/>
            <a:endParaRPr lang="ru-RU" sz="1200" b="1" dirty="0">
              <a:solidFill>
                <a:srgbClr val="4F81BD">
                  <a:lumMod val="75000"/>
                </a:srgbClr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2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3" y="32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9408" y="-7690"/>
            <a:ext cx="881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400050" algn="ctr">
              <a:buAutoNum type="romanUcPeriod" startAt="2"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Виды, формы, типы обращений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и организаций, поступивших </a:t>
            </a:r>
            <a:endParaRPr lang="en-US" sz="14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рассмотренных в МЧС России за 9 месяцев 2022 года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1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20198" y="980457"/>
            <a:ext cx="3892283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4850328" y="1007636"/>
            <a:ext cx="4726433" cy="10631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5291" y="617202"/>
            <a:ext cx="421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Виды обращений граждан и организаций, поступивших и рассмотренных в МЧС России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797146" y="611125"/>
            <a:ext cx="437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00" b="1" dirty="0">
                <a:solidFill>
                  <a:srgbClr val="4F81BD">
                    <a:lumMod val="75000"/>
                  </a:srgbClr>
                </a:solidFill>
              </a:rPr>
              <a:t>Формы обращений граждан и организаций, поступивших и рассмотренных в МЧС России</a:t>
            </a:r>
          </a:p>
        </p:txBody>
      </p:sp>
      <p:sp>
        <p:nvSpPr>
          <p:cNvPr id="137" name="CustomShape 32"/>
          <p:cNvSpPr/>
          <p:nvPr/>
        </p:nvSpPr>
        <p:spPr>
          <a:xfrm>
            <a:off x="1174158" y="3959618"/>
            <a:ext cx="7008947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Признак </a:t>
            </a:r>
            <a:r>
              <a:rPr lang="ru-RU" sz="1000" b="1" dirty="0">
                <a:solidFill>
                  <a:srgbClr val="4F81BD">
                    <a:lumMod val="75000"/>
                  </a:srgbClr>
                </a:solidFill>
              </a:rPr>
              <a:t>повторяемости обращений граждан и организаций, поступивших и рассмотренных в МЧС России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CustomShape 21"/>
          <p:cNvSpPr/>
          <p:nvPr/>
        </p:nvSpPr>
        <p:spPr>
          <a:xfrm>
            <a:off x="5299867" y="2338391"/>
            <a:ext cx="3724394" cy="312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Тип </a:t>
            </a:r>
            <a:r>
              <a:rPr lang="ru-RU" sz="900" b="1" dirty="0">
                <a:solidFill>
                  <a:srgbClr val="4F81BD">
                    <a:lumMod val="75000"/>
                  </a:srgbClr>
                </a:solidFill>
              </a:rPr>
              <a:t>автора обращений граждан и организаций, поступивших </a:t>
            </a:r>
          </a:p>
          <a:p>
            <a:pPr lvl="0" algn="ctr">
              <a:lnSpc>
                <a:spcPct val="80000"/>
              </a:lnSpc>
              <a:defRPr/>
            </a:pPr>
            <a:r>
              <a:rPr lang="ru-RU" sz="900" b="1" dirty="0">
                <a:solidFill>
                  <a:srgbClr val="4F81BD">
                    <a:lumMod val="75000"/>
                  </a:srgbClr>
                </a:solidFill>
              </a:rPr>
              <a:t>и рассмотренных в МЧС России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619097" y="5671538"/>
            <a:ext cx="233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       *</a:t>
            </a:r>
            <a:r>
              <a:rPr lang="ru-RU" sz="900" dirty="0">
                <a:solidFill>
                  <a:schemeClr val="bg2">
                    <a:lumMod val="75000"/>
                  </a:schemeClr>
                </a:solidFill>
              </a:rPr>
              <a:t>Отмечается снижение количества многократных  обращений по одному и тому же вопросу. Снижение количества указанных обращений обусловлено  повышением качества ответов гражданам.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7371766" y="2683467"/>
            <a:ext cx="22049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      </a:t>
            </a:r>
            <a:r>
              <a:rPr lang="ru-RU" sz="900" dirty="0">
                <a:solidFill>
                  <a:schemeClr val="bg2">
                    <a:lumMod val="75000"/>
                  </a:schemeClr>
                </a:solidFill>
              </a:rPr>
              <a:t>Уменьшение количества обращений связано с проведением разъяснительной работы с населением, информированием о работе МЧС России и проведенных мероприятиях через средства массовой информации и на сайтах территориальных органов МЧС России</a:t>
            </a: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4850328" y="2662024"/>
            <a:ext cx="4435572" cy="0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316239" y="4191580"/>
            <a:ext cx="9278053" cy="13952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879958192"/>
              </p:ext>
            </p:extLst>
          </p:nvPr>
        </p:nvGraphicFramePr>
        <p:xfrm>
          <a:off x="4635708" y="2880541"/>
          <a:ext cx="2946420" cy="107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063302"/>
            <a:ext cx="1833205" cy="1169551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000" b="1" cap="all" dirty="0">
                <a:solidFill>
                  <a:schemeClr val="accent1">
                    <a:lumMod val="75000"/>
                  </a:schemeClr>
                </a:solidFill>
              </a:rPr>
              <a:t>Заявления</a:t>
            </a:r>
          </a:p>
          <a:p>
            <a:pPr lvl="0" algn="ctr"/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99 169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9 мес.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202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2 года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r>
              <a:rPr lang="ru-RU" sz="1000" b="1" dirty="0">
                <a:solidFill>
                  <a:schemeClr val="bg2"/>
                </a:solidFill>
              </a:rPr>
              <a:t>92 864</a:t>
            </a:r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r>
              <a:rPr lang="en-US" sz="1000" b="1" dirty="0">
                <a:solidFill>
                  <a:schemeClr val="bg2"/>
                </a:solidFill>
              </a:rPr>
              <a:t>(</a:t>
            </a:r>
            <a:r>
              <a:rPr lang="ru-RU" sz="1000" b="1" dirty="0">
                <a:solidFill>
                  <a:schemeClr val="bg2"/>
                </a:solidFill>
              </a:rPr>
              <a:t>9 мес. </a:t>
            </a:r>
            <a:r>
              <a:rPr lang="en-US" sz="1000" b="1" dirty="0">
                <a:solidFill>
                  <a:schemeClr val="bg2"/>
                </a:solidFill>
              </a:rPr>
              <a:t>2021 </a:t>
            </a:r>
            <a:r>
              <a:rPr lang="ru-RU" sz="1000" b="1" dirty="0">
                <a:solidFill>
                  <a:schemeClr val="bg2"/>
                </a:solidFill>
              </a:rPr>
              <a:t>года</a:t>
            </a:r>
            <a:r>
              <a:rPr lang="en-US" sz="1000" b="1" dirty="0">
                <a:solidFill>
                  <a:schemeClr val="bg2"/>
                </a:solidFill>
              </a:rPr>
              <a:t>)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8" y="1078707"/>
            <a:ext cx="2020442" cy="1061829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</a:rPr>
              <a:t>Предложения     </a:t>
            </a:r>
          </a:p>
          <a:p>
            <a:pPr algn="ctr"/>
            <a:r>
              <a:rPr lang="ru-RU" sz="900" b="1" cap="all" dirty="0">
                <a:solidFill>
                  <a:schemeClr val="accent6">
                    <a:lumMod val="75000"/>
                  </a:schemeClr>
                </a:solidFill>
              </a:rPr>
              <a:t> 2 063</a:t>
            </a:r>
          </a:p>
          <a:p>
            <a:pPr lvl="0"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</a:rPr>
              <a:t>9 мес.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202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</a:rPr>
              <a:t>2 года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9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9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9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</a:rPr>
              <a:t>1 299</a:t>
            </a:r>
          </a:p>
          <a:p>
            <a:pPr algn="ctr"/>
            <a:r>
              <a:rPr lang="en-US" sz="900" b="1" dirty="0">
                <a:solidFill>
                  <a:schemeClr val="bg2"/>
                </a:solidFill>
              </a:rPr>
              <a:t>(</a:t>
            </a:r>
            <a:r>
              <a:rPr lang="ru-RU" sz="900" b="1" dirty="0">
                <a:solidFill>
                  <a:schemeClr val="bg2"/>
                </a:solidFill>
              </a:rPr>
              <a:t>9 мес. </a:t>
            </a:r>
            <a:r>
              <a:rPr lang="en-US" sz="900" b="1" dirty="0">
                <a:solidFill>
                  <a:schemeClr val="bg2"/>
                </a:solidFill>
              </a:rPr>
              <a:t>2021 </a:t>
            </a:r>
            <a:r>
              <a:rPr lang="ru-RU" sz="900" b="1" dirty="0">
                <a:solidFill>
                  <a:schemeClr val="bg2"/>
                </a:solidFill>
              </a:rPr>
              <a:t>года</a:t>
            </a:r>
            <a:r>
              <a:rPr lang="en-US" sz="900" b="1" dirty="0">
                <a:solidFill>
                  <a:schemeClr val="bg2"/>
                </a:solidFill>
              </a:rPr>
              <a:t>)</a:t>
            </a:r>
            <a:endParaRPr lang="ru-RU" sz="9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7201" y="2403544"/>
            <a:ext cx="1640051" cy="1169551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cap="all" dirty="0">
                <a:solidFill>
                  <a:schemeClr val="accent1">
                    <a:lumMod val="75000"/>
                  </a:schemeClr>
                </a:solidFill>
              </a:rPr>
              <a:t>Не обращения    </a:t>
            </a:r>
            <a:endParaRPr lang="en-US" sz="10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000" b="1" cap="all" dirty="0">
                <a:solidFill>
                  <a:schemeClr val="accent6">
                    <a:lumMod val="75000"/>
                  </a:schemeClr>
                </a:solidFill>
              </a:rPr>
              <a:t>3 786</a:t>
            </a:r>
          </a:p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9 мес.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202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2 года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1000" b="1" cap="all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000" b="1" cap="all" dirty="0">
                <a:solidFill>
                  <a:schemeClr val="accent1">
                    <a:lumMod val="75000"/>
                  </a:schemeClr>
                </a:solidFill>
              </a:rPr>
              <a:t>1 020</a:t>
            </a:r>
          </a:p>
          <a:p>
            <a:pPr algn="ctr"/>
            <a:r>
              <a:rPr lang="en-US" sz="1000" b="1" dirty="0">
                <a:solidFill>
                  <a:schemeClr val="bg2"/>
                </a:solidFill>
              </a:rPr>
              <a:t>(</a:t>
            </a:r>
            <a:r>
              <a:rPr lang="ru-RU" sz="1000" b="1" dirty="0">
                <a:solidFill>
                  <a:schemeClr val="bg2"/>
                </a:solidFill>
              </a:rPr>
              <a:t>9 мес. </a:t>
            </a:r>
            <a:r>
              <a:rPr lang="en-US" sz="1000" b="1" dirty="0">
                <a:solidFill>
                  <a:schemeClr val="bg2"/>
                </a:solidFill>
              </a:rPr>
              <a:t>2021 </a:t>
            </a:r>
            <a:r>
              <a:rPr lang="ru-RU" sz="1000" b="1" dirty="0">
                <a:solidFill>
                  <a:schemeClr val="bg2"/>
                </a:solidFill>
              </a:rPr>
              <a:t>года</a:t>
            </a:r>
            <a:r>
              <a:rPr lang="en-US" sz="1000" b="1" dirty="0">
                <a:solidFill>
                  <a:schemeClr val="bg2"/>
                </a:solidFill>
              </a:rPr>
              <a:t>)</a:t>
            </a:r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Freeform 8"/>
          <p:cNvSpPr>
            <a:spLocks noChangeAspect="1"/>
          </p:cNvSpPr>
          <p:nvPr/>
        </p:nvSpPr>
        <p:spPr bwMode="gray">
          <a:xfrm rot="10800000">
            <a:off x="2958956" y="3005087"/>
            <a:ext cx="249752" cy="215054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22381" y="2403543"/>
            <a:ext cx="1412216" cy="1169551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cap="all" dirty="0">
                <a:solidFill>
                  <a:schemeClr val="accent1">
                    <a:lumMod val="75000"/>
                  </a:schemeClr>
                </a:solidFill>
              </a:rPr>
              <a:t>Жалобы</a:t>
            </a:r>
            <a:endParaRPr lang="en-US" sz="10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000" b="1" cap="all" dirty="0">
                <a:solidFill>
                  <a:schemeClr val="accent6">
                    <a:lumMod val="75000"/>
                  </a:schemeClr>
                </a:solidFill>
              </a:rPr>
              <a:t>8 711</a:t>
            </a:r>
            <a:endParaRPr lang="en-US" sz="1000" b="1" cap="all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en-US" sz="1000" b="1" dirty="0">
                <a:solidFill>
                  <a:srgbClr val="F79646">
                    <a:lumMod val="75000"/>
                  </a:srgbClr>
                </a:solidFill>
              </a:rPr>
              <a:t>(</a:t>
            </a:r>
            <a:r>
              <a:rPr lang="ru-RU" sz="1000" b="1" dirty="0">
                <a:solidFill>
                  <a:srgbClr val="F79646">
                    <a:lumMod val="75000"/>
                  </a:srgbClr>
                </a:solidFill>
              </a:rPr>
              <a:t>9 мес. </a:t>
            </a:r>
            <a:r>
              <a:rPr lang="en-US" sz="1000" b="1" dirty="0">
                <a:solidFill>
                  <a:srgbClr val="F79646">
                    <a:lumMod val="75000"/>
                  </a:srgbClr>
                </a:solidFill>
              </a:rPr>
              <a:t>202</a:t>
            </a:r>
            <a:r>
              <a:rPr lang="ru-RU" sz="1000" b="1" dirty="0">
                <a:solidFill>
                  <a:srgbClr val="F79646">
                    <a:lumMod val="75000"/>
                  </a:srgbClr>
                </a:solidFill>
              </a:rPr>
              <a:t>2 года</a:t>
            </a:r>
            <a:r>
              <a:rPr lang="en-US" sz="1000" b="1" dirty="0">
                <a:solidFill>
                  <a:srgbClr val="F79646">
                    <a:lumMod val="75000"/>
                  </a:srgbClr>
                </a:solidFill>
              </a:rPr>
              <a:t>)</a:t>
            </a:r>
            <a:endParaRPr lang="ru-RU" sz="1000" b="1" dirty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000" b="1" cap="all" dirty="0">
                <a:solidFill>
                  <a:schemeClr val="accent1">
                    <a:lumMod val="75000"/>
                  </a:schemeClr>
                </a:solidFill>
              </a:rPr>
              <a:t>11 467</a:t>
            </a:r>
          </a:p>
          <a:p>
            <a:pPr lvl="0" algn="ctr"/>
            <a:r>
              <a:rPr lang="en-US" sz="1000" b="1" dirty="0">
                <a:solidFill>
                  <a:schemeClr val="bg2"/>
                </a:solidFill>
              </a:rPr>
              <a:t>(</a:t>
            </a:r>
            <a:r>
              <a:rPr lang="ru-RU" sz="1000" b="1" dirty="0">
                <a:solidFill>
                  <a:schemeClr val="bg2"/>
                </a:solidFill>
              </a:rPr>
              <a:t>9 мес. </a:t>
            </a:r>
            <a:r>
              <a:rPr lang="en-US" sz="1000" b="1" dirty="0">
                <a:solidFill>
                  <a:schemeClr val="bg2"/>
                </a:solidFill>
              </a:rPr>
              <a:t>2021 </a:t>
            </a:r>
            <a:r>
              <a:rPr lang="ru-RU" sz="1000" b="1" dirty="0">
                <a:solidFill>
                  <a:schemeClr val="bg2"/>
                </a:solidFill>
              </a:rPr>
              <a:t>года</a:t>
            </a:r>
            <a:r>
              <a:rPr lang="en-US" sz="1000" b="1" dirty="0">
                <a:solidFill>
                  <a:schemeClr val="bg2"/>
                </a:solidFill>
              </a:rPr>
              <a:t>)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67" name="Freeform 8"/>
          <p:cNvSpPr>
            <a:spLocks noChangeAspect="1"/>
          </p:cNvSpPr>
          <p:nvPr/>
        </p:nvSpPr>
        <p:spPr bwMode="gray">
          <a:xfrm rot="10800000" flipH="1">
            <a:off x="784760" y="1536652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Freeform 8"/>
          <p:cNvSpPr>
            <a:spLocks noChangeAspect="1"/>
          </p:cNvSpPr>
          <p:nvPr/>
        </p:nvSpPr>
        <p:spPr bwMode="gray">
          <a:xfrm flipH="1">
            <a:off x="729819" y="2981402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Freeform 8"/>
          <p:cNvSpPr>
            <a:spLocks noChangeAspect="1"/>
          </p:cNvSpPr>
          <p:nvPr/>
        </p:nvSpPr>
        <p:spPr bwMode="gray">
          <a:xfrm rot="10800000">
            <a:off x="2931797" y="1553177"/>
            <a:ext cx="245133" cy="2110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788341" y="1020046"/>
            <a:ext cx="1992041" cy="1200329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900" cap="all" dirty="0">
                <a:solidFill>
                  <a:schemeClr val="accent1">
                    <a:lumMod val="75000"/>
                  </a:schemeClr>
                </a:solidFill>
              </a:rPr>
              <a:t>Обращения, поступившие в </a:t>
            </a:r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</a:rPr>
              <a:t>электронном виде </a:t>
            </a:r>
          </a:p>
          <a:p>
            <a:pPr lvl="0" algn="ctr"/>
            <a:r>
              <a:rPr lang="ru-RU" sz="900" b="1" dirty="0">
                <a:solidFill>
                  <a:schemeClr val="accent6">
                    <a:lumMod val="75000"/>
                  </a:schemeClr>
                </a:solidFill>
              </a:rPr>
              <a:t>74 275</a:t>
            </a:r>
            <a:endParaRPr lang="en-US" sz="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</a:rPr>
              <a:t>9 мес.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202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</a:rPr>
              <a:t>2 года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endParaRPr lang="ru-RU" sz="900" b="1" dirty="0">
              <a:solidFill>
                <a:schemeClr val="bg2"/>
              </a:solidFill>
            </a:endParaRPr>
          </a:p>
          <a:p>
            <a:pPr lvl="0" algn="ctr"/>
            <a:endParaRPr lang="ru-RU" sz="900" b="1" dirty="0">
              <a:solidFill>
                <a:schemeClr val="bg2"/>
              </a:solidFill>
            </a:endParaRPr>
          </a:p>
          <a:p>
            <a:pPr lvl="0" algn="ctr"/>
            <a:r>
              <a:rPr lang="ru-RU" sz="900" b="1" dirty="0">
                <a:solidFill>
                  <a:schemeClr val="bg2"/>
                </a:solidFill>
              </a:rPr>
              <a:t>70 106</a:t>
            </a:r>
            <a:endParaRPr lang="en-US" sz="900" b="1" dirty="0">
              <a:solidFill>
                <a:schemeClr val="bg2"/>
              </a:solidFill>
            </a:endParaRPr>
          </a:p>
          <a:p>
            <a:pPr lvl="0" algn="ctr"/>
            <a:r>
              <a:rPr lang="en-US" sz="900" b="1" dirty="0">
                <a:solidFill>
                  <a:schemeClr val="bg2"/>
                </a:solidFill>
              </a:rPr>
              <a:t>(</a:t>
            </a:r>
            <a:r>
              <a:rPr lang="ru-RU" sz="900" b="1" dirty="0">
                <a:solidFill>
                  <a:schemeClr val="bg2"/>
                </a:solidFill>
              </a:rPr>
              <a:t>9 мес. </a:t>
            </a:r>
            <a:r>
              <a:rPr lang="en-US" sz="900" b="1" dirty="0">
                <a:solidFill>
                  <a:schemeClr val="bg2"/>
                </a:solidFill>
              </a:rPr>
              <a:t>2021 </a:t>
            </a:r>
            <a:r>
              <a:rPr lang="ru-RU" sz="900" b="1" dirty="0">
                <a:solidFill>
                  <a:schemeClr val="bg2"/>
                </a:solidFill>
              </a:rPr>
              <a:t>года</a:t>
            </a:r>
            <a:r>
              <a:rPr lang="en-US" sz="900" b="1" dirty="0">
                <a:solidFill>
                  <a:schemeClr val="bg2"/>
                </a:solidFill>
              </a:rPr>
              <a:t>)</a:t>
            </a:r>
            <a:endParaRPr lang="ru-RU" sz="900" b="1" dirty="0">
              <a:solidFill>
                <a:schemeClr val="bg2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842369" y="1020045"/>
            <a:ext cx="2195509" cy="1200329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cap="all" dirty="0">
                <a:solidFill>
                  <a:schemeClr val="accent1">
                    <a:lumMod val="75000"/>
                  </a:schemeClr>
                </a:solidFill>
              </a:rPr>
              <a:t>Предложения , поступившие в </a:t>
            </a:r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</a:rPr>
              <a:t>письменном виде    </a:t>
            </a:r>
          </a:p>
          <a:p>
            <a:pPr algn="ctr"/>
            <a:r>
              <a:rPr lang="ru-RU" sz="900" b="1" cap="all" dirty="0">
                <a:solidFill>
                  <a:schemeClr val="accent6">
                    <a:lumMod val="75000"/>
                  </a:schemeClr>
                </a:solidFill>
              </a:rPr>
              <a:t>39 454</a:t>
            </a:r>
          </a:p>
          <a:p>
            <a:pPr lvl="0"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</a:rPr>
              <a:t>9 мес.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202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</a:rPr>
              <a:t>2 года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9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9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9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</a:rPr>
              <a:t>36 544</a:t>
            </a:r>
          </a:p>
          <a:p>
            <a:pPr algn="ctr"/>
            <a:r>
              <a:rPr lang="en-US" sz="900" b="1" dirty="0">
                <a:solidFill>
                  <a:schemeClr val="bg2"/>
                </a:solidFill>
              </a:rPr>
              <a:t>(</a:t>
            </a:r>
            <a:r>
              <a:rPr lang="ru-RU" sz="900" b="1" dirty="0">
                <a:solidFill>
                  <a:schemeClr val="bg2"/>
                </a:solidFill>
              </a:rPr>
              <a:t>9 мес. </a:t>
            </a:r>
            <a:r>
              <a:rPr lang="en-US" sz="900" b="1" dirty="0">
                <a:solidFill>
                  <a:schemeClr val="bg2"/>
                </a:solidFill>
              </a:rPr>
              <a:t>2021 </a:t>
            </a:r>
            <a:r>
              <a:rPr lang="ru-RU" sz="900" b="1" dirty="0">
                <a:solidFill>
                  <a:schemeClr val="bg2"/>
                </a:solidFill>
              </a:rPr>
              <a:t>года</a:t>
            </a:r>
            <a:r>
              <a:rPr lang="en-US" sz="900" b="1" dirty="0">
                <a:solidFill>
                  <a:schemeClr val="bg2"/>
                </a:solidFill>
              </a:rPr>
              <a:t>)</a:t>
            </a:r>
            <a:endParaRPr lang="ru-RU" sz="9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Freeform 8"/>
          <p:cNvSpPr>
            <a:spLocks noChangeAspect="1"/>
          </p:cNvSpPr>
          <p:nvPr/>
        </p:nvSpPr>
        <p:spPr bwMode="gray">
          <a:xfrm rot="10800000">
            <a:off x="5633715" y="1622848"/>
            <a:ext cx="249752" cy="215054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Freeform 8"/>
          <p:cNvSpPr>
            <a:spLocks noChangeAspect="1"/>
          </p:cNvSpPr>
          <p:nvPr/>
        </p:nvSpPr>
        <p:spPr bwMode="gray">
          <a:xfrm rot="10800000">
            <a:off x="7809398" y="1622847"/>
            <a:ext cx="249752" cy="215054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21869" y="1553177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,8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75870" y="3015983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-24%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229731" y="1553177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58,8%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187093" y="3022737"/>
            <a:ext cx="549261" cy="33853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В 3,7 раза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820578" y="1632335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5,9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049112" y="1652690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0" y="4400287"/>
            <a:ext cx="1833205" cy="1477328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000" b="1" cap="all" dirty="0">
                <a:solidFill>
                  <a:schemeClr val="accent1">
                    <a:lumMod val="75000"/>
                  </a:schemeClr>
                </a:solidFill>
              </a:rPr>
              <a:t>Повторные обращения</a:t>
            </a:r>
          </a:p>
          <a:p>
            <a:pPr lvl="0" algn="ctr"/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2 468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9 мес.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202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2 года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r>
              <a:rPr lang="ru-RU" sz="1000" b="1" dirty="0">
                <a:solidFill>
                  <a:schemeClr val="bg2"/>
                </a:solidFill>
              </a:rPr>
              <a:t>2 408</a:t>
            </a:r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r>
              <a:rPr lang="en-US" sz="1000" b="1" dirty="0">
                <a:solidFill>
                  <a:schemeClr val="bg2"/>
                </a:solidFill>
              </a:rPr>
              <a:t>(</a:t>
            </a:r>
            <a:r>
              <a:rPr lang="ru-RU" sz="1000" b="1" dirty="0">
                <a:solidFill>
                  <a:schemeClr val="bg2"/>
                </a:solidFill>
              </a:rPr>
              <a:t>9 мес. </a:t>
            </a:r>
            <a:r>
              <a:rPr lang="en-US" sz="1000" b="1" dirty="0">
                <a:solidFill>
                  <a:schemeClr val="bg2"/>
                </a:solidFill>
              </a:rPr>
              <a:t>2021 </a:t>
            </a:r>
            <a:r>
              <a:rPr lang="ru-RU" sz="1000" b="1" dirty="0">
                <a:solidFill>
                  <a:schemeClr val="bg2"/>
                </a:solidFill>
              </a:rPr>
              <a:t>года</a:t>
            </a:r>
            <a:r>
              <a:rPr lang="en-US" sz="1000" b="1" dirty="0">
                <a:solidFill>
                  <a:schemeClr val="bg2"/>
                </a:solidFill>
              </a:rPr>
              <a:t>)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706999" y="4348099"/>
            <a:ext cx="1833205" cy="1323439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000" b="1" cap="all" dirty="0">
                <a:solidFill>
                  <a:schemeClr val="accent1">
                    <a:lumMod val="75000"/>
                  </a:schemeClr>
                </a:solidFill>
              </a:rPr>
              <a:t>многократные обращения*</a:t>
            </a:r>
          </a:p>
          <a:p>
            <a:pPr lvl="0" algn="ctr"/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2 130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9 мес.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202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2 года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r>
              <a:rPr lang="ru-RU" sz="1000" b="1" dirty="0">
                <a:solidFill>
                  <a:schemeClr val="bg2"/>
                </a:solidFill>
              </a:rPr>
              <a:t>1 866</a:t>
            </a:r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r>
              <a:rPr lang="en-US" sz="1000" b="1" dirty="0">
                <a:solidFill>
                  <a:schemeClr val="bg2"/>
                </a:solidFill>
              </a:rPr>
              <a:t>(</a:t>
            </a:r>
            <a:r>
              <a:rPr lang="ru-RU" sz="1000" b="1" dirty="0">
                <a:solidFill>
                  <a:schemeClr val="bg2"/>
                </a:solidFill>
              </a:rPr>
              <a:t>9 мес. </a:t>
            </a:r>
            <a:r>
              <a:rPr lang="en-US" sz="1000" b="1" dirty="0">
                <a:solidFill>
                  <a:schemeClr val="bg2"/>
                </a:solidFill>
              </a:rPr>
              <a:t>2021 </a:t>
            </a:r>
            <a:r>
              <a:rPr lang="ru-RU" sz="1000" b="1" dirty="0">
                <a:solidFill>
                  <a:schemeClr val="bg2"/>
                </a:solidFill>
              </a:rPr>
              <a:t>года</a:t>
            </a:r>
            <a:r>
              <a:rPr lang="en-US" sz="1000" b="1" dirty="0">
                <a:solidFill>
                  <a:schemeClr val="bg2"/>
                </a:solidFill>
              </a:rPr>
              <a:t>)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112" name="Freeform 8"/>
          <p:cNvSpPr>
            <a:spLocks noChangeAspect="1"/>
          </p:cNvSpPr>
          <p:nvPr/>
        </p:nvSpPr>
        <p:spPr bwMode="gray">
          <a:xfrm rot="10800000">
            <a:off x="3765369" y="4573056"/>
            <a:ext cx="186267" cy="32615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409173" y="4442163"/>
            <a:ext cx="614036" cy="14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2207605" y="4506461"/>
            <a:ext cx="2215683" cy="2185214"/>
          </a:xfrm>
          <a:prstGeom prst="rect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cap="all" dirty="0">
                <a:solidFill>
                  <a:schemeClr val="accent1">
                    <a:lumMod val="75000"/>
                  </a:schemeClr>
                </a:solidFill>
              </a:rPr>
              <a:t>Заявления</a:t>
            </a:r>
          </a:p>
          <a:p>
            <a:pPr lvl="0" algn="ctr"/>
            <a:r>
              <a:rPr lang="en-US" sz="800" b="1" dirty="0">
                <a:solidFill>
                  <a:srgbClr val="F79646">
                    <a:lumMod val="75000"/>
                  </a:srgbClr>
                </a:solidFill>
              </a:rPr>
              <a:t>2</a:t>
            </a:r>
            <a:r>
              <a:rPr lang="ru-RU" sz="8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800" b="1" dirty="0">
                <a:solidFill>
                  <a:srgbClr val="F79646">
                    <a:lumMod val="75000"/>
                  </a:srgbClr>
                </a:solidFill>
              </a:rPr>
              <a:t>230</a:t>
            </a:r>
          </a:p>
          <a:p>
            <a:pPr lvl="0" algn="ctr"/>
            <a:r>
              <a:rPr lang="en-US" sz="800" b="1" dirty="0">
                <a:solidFill>
                  <a:srgbClr val="F79646">
                    <a:lumMod val="75000"/>
                  </a:srgbClr>
                </a:solidFill>
              </a:rPr>
              <a:t>(</a:t>
            </a:r>
            <a:r>
              <a:rPr lang="ru-RU" sz="800" b="1" dirty="0">
                <a:solidFill>
                  <a:srgbClr val="F79646">
                    <a:lumMod val="75000"/>
                  </a:srgbClr>
                </a:solidFill>
              </a:rPr>
              <a:t>9 мес. </a:t>
            </a:r>
            <a:r>
              <a:rPr lang="en-US" sz="800" b="1" dirty="0">
                <a:solidFill>
                  <a:srgbClr val="F79646">
                    <a:lumMod val="75000"/>
                  </a:srgbClr>
                </a:solidFill>
              </a:rPr>
              <a:t>202</a:t>
            </a:r>
            <a:r>
              <a:rPr lang="ru-RU" sz="800" b="1" dirty="0">
                <a:solidFill>
                  <a:srgbClr val="F79646">
                    <a:lumMod val="75000"/>
                  </a:srgbClr>
                </a:solidFill>
              </a:rPr>
              <a:t>2 года</a:t>
            </a:r>
            <a:r>
              <a:rPr lang="en-US" sz="800" b="1" dirty="0">
                <a:solidFill>
                  <a:srgbClr val="F79646">
                    <a:lumMod val="75000"/>
                  </a:srgbClr>
                </a:solidFill>
              </a:rPr>
              <a:t>)</a:t>
            </a:r>
            <a:endParaRPr lang="ru-RU" sz="800" b="1" dirty="0">
              <a:solidFill>
                <a:srgbClr val="F79646">
                  <a:lumMod val="75000"/>
                </a:srgbClr>
              </a:solidFill>
            </a:endParaRP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2</a:t>
            </a:r>
            <a:r>
              <a:rPr lang="ru-RU" sz="800" b="1" dirty="0">
                <a:solidFill>
                  <a:schemeClr val="bg2"/>
                </a:solidFill>
              </a:rPr>
              <a:t> </a:t>
            </a:r>
            <a:r>
              <a:rPr lang="en-US" sz="800" b="1" dirty="0">
                <a:solidFill>
                  <a:schemeClr val="bg2"/>
                </a:solidFill>
              </a:rPr>
              <a:t>135</a:t>
            </a: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(</a:t>
            </a:r>
            <a:r>
              <a:rPr lang="ru-RU" sz="800" b="1" dirty="0">
                <a:solidFill>
                  <a:schemeClr val="bg2"/>
                </a:solidFill>
              </a:rPr>
              <a:t>9 мес. </a:t>
            </a:r>
            <a:r>
              <a:rPr lang="en-US" sz="800" b="1" dirty="0">
                <a:solidFill>
                  <a:schemeClr val="bg2"/>
                </a:solidFill>
              </a:rPr>
              <a:t>202</a:t>
            </a:r>
            <a:r>
              <a:rPr lang="ru-RU" sz="800" b="1" dirty="0">
                <a:solidFill>
                  <a:schemeClr val="bg2"/>
                </a:solidFill>
              </a:rPr>
              <a:t>1 года</a:t>
            </a:r>
            <a:r>
              <a:rPr lang="en-US" sz="800" b="1" dirty="0">
                <a:solidFill>
                  <a:schemeClr val="bg2"/>
                </a:solidFill>
              </a:rPr>
              <a:t>)</a:t>
            </a:r>
            <a:endParaRPr lang="ru-RU" sz="800" b="1" dirty="0">
              <a:solidFill>
                <a:schemeClr val="bg2"/>
              </a:solidFill>
            </a:endParaRP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lvl="0" algn="ctr"/>
            <a:r>
              <a:rPr lang="ru-RU" sz="800" b="1" cap="all" dirty="0">
                <a:solidFill>
                  <a:schemeClr val="accent1">
                    <a:lumMod val="75000"/>
                  </a:schemeClr>
                </a:solidFill>
              </a:rPr>
              <a:t>Предложения</a:t>
            </a:r>
            <a:endParaRPr lang="ru-RU" sz="800" b="1" dirty="0">
              <a:solidFill>
                <a:schemeClr val="bg2"/>
              </a:solidFill>
            </a:endParaRPr>
          </a:p>
          <a:p>
            <a:pPr lvl="0" algn="ct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  <a:p>
            <a:pPr lvl="0" algn="ct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9 мес. 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202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года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11</a:t>
            </a: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(</a:t>
            </a:r>
            <a:r>
              <a:rPr lang="ru-RU" sz="800" b="1" dirty="0">
                <a:solidFill>
                  <a:schemeClr val="bg2"/>
                </a:solidFill>
              </a:rPr>
              <a:t>9 мес. </a:t>
            </a:r>
            <a:r>
              <a:rPr lang="en-US" sz="800" b="1" dirty="0">
                <a:solidFill>
                  <a:schemeClr val="bg2"/>
                </a:solidFill>
              </a:rPr>
              <a:t>2021 </a:t>
            </a:r>
            <a:r>
              <a:rPr lang="ru-RU" sz="800" b="1" dirty="0">
                <a:solidFill>
                  <a:schemeClr val="bg2"/>
                </a:solidFill>
              </a:rPr>
              <a:t>года</a:t>
            </a:r>
            <a:r>
              <a:rPr lang="en-US" sz="800" b="1" dirty="0">
                <a:solidFill>
                  <a:schemeClr val="bg2"/>
                </a:solidFill>
              </a:rPr>
              <a:t>)</a:t>
            </a:r>
            <a:endParaRPr lang="ru-RU" sz="800" b="1" dirty="0">
              <a:solidFill>
                <a:schemeClr val="bg2"/>
              </a:solidFill>
            </a:endParaRPr>
          </a:p>
          <a:p>
            <a:pPr algn="ctr"/>
            <a:endParaRPr lang="ru-RU" sz="8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800" b="1" cap="all" dirty="0">
                <a:solidFill>
                  <a:schemeClr val="accent1">
                    <a:lumMod val="75000"/>
                  </a:schemeClr>
                </a:solidFill>
              </a:rPr>
              <a:t>Жалобы</a:t>
            </a:r>
            <a:endParaRPr lang="en-US" sz="8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234</a:t>
            </a:r>
          </a:p>
          <a:p>
            <a:pPr lvl="0" algn="ct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9 мес. 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202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года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262</a:t>
            </a: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(</a:t>
            </a:r>
            <a:r>
              <a:rPr lang="ru-RU" sz="800" b="1" dirty="0">
                <a:solidFill>
                  <a:schemeClr val="bg2"/>
                </a:solidFill>
              </a:rPr>
              <a:t>9 мес. </a:t>
            </a:r>
            <a:r>
              <a:rPr lang="en-US" sz="800" b="1" dirty="0">
                <a:solidFill>
                  <a:schemeClr val="bg2"/>
                </a:solidFill>
              </a:rPr>
              <a:t>2021 </a:t>
            </a:r>
            <a:r>
              <a:rPr lang="ru-RU" sz="800" b="1" dirty="0">
                <a:solidFill>
                  <a:schemeClr val="bg2"/>
                </a:solidFill>
              </a:rPr>
              <a:t>года</a:t>
            </a:r>
            <a:r>
              <a:rPr lang="en-US" sz="800" b="1" dirty="0">
                <a:solidFill>
                  <a:schemeClr val="bg2"/>
                </a:solidFill>
              </a:rPr>
              <a:t>)</a:t>
            </a:r>
            <a:endParaRPr lang="ru-RU" sz="800" b="1" dirty="0">
              <a:solidFill>
                <a:schemeClr val="bg2"/>
              </a:solidFill>
            </a:endParaRPr>
          </a:p>
        </p:txBody>
      </p:sp>
      <p:sp>
        <p:nvSpPr>
          <p:cNvPr id="114" name="Стрелка вправо 113"/>
          <p:cNvSpPr/>
          <p:nvPr/>
        </p:nvSpPr>
        <p:spPr>
          <a:xfrm>
            <a:off x="6333380" y="4397367"/>
            <a:ext cx="614036" cy="14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948710" y="5223140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-2,7</a:t>
            </a:r>
            <a:r>
              <a:rPr lang="ru-RU" sz="8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5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716678" y="5018890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-14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Freeform 8"/>
          <p:cNvSpPr>
            <a:spLocks noChangeAspect="1"/>
          </p:cNvSpPr>
          <p:nvPr/>
        </p:nvSpPr>
        <p:spPr bwMode="gray">
          <a:xfrm rot="21383524">
            <a:off x="3773255" y="5327370"/>
            <a:ext cx="186267" cy="32615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Freeform 8"/>
          <p:cNvSpPr>
            <a:spLocks noChangeAspect="1"/>
          </p:cNvSpPr>
          <p:nvPr/>
        </p:nvSpPr>
        <p:spPr bwMode="gray">
          <a:xfrm rot="21383524">
            <a:off x="3799098" y="6070565"/>
            <a:ext cx="186267" cy="32615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7083794" y="4443942"/>
            <a:ext cx="2492967" cy="2185214"/>
          </a:xfrm>
          <a:prstGeom prst="rect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cap="all" dirty="0">
                <a:solidFill>
                  <a:schemeClr val="accent1">
                    <a:lumMod val="75000"/>
                  </a:schemeClr>
                </a:solidFill>
              </a:rPr>
              <a:t>Заявления</a:t>
            </a:r>
          </a:p>
          <a:p>
            <a:pPr lvl="0" algn="ctr"/>
            <a:r>
              <a:rPr lang="en-US" sz="800" b="1" dirty="0">
                <a:solidFill>
                  <a:srgbClr val="F79646">
                    <a:lumMod val="75000"/>
                  </a:srgbClr>
                </a:solidFill>
              </a:rPr>
              <a:t>1</a:t>
            </a:r>
            <a:r>
              <a:rPr lang="ru-RU" sz="8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800" b="1" dirty="0">
                <a:solidFill>
                  <a:srgbClr val="F79646">
                    <a:lumMod val="75000"/>
                  </a:srgbClr>
                </a:solidFill>
              </a:rPr>
              <a:t>955</a:t>
            </a:r>
          </a:p>
          <a:p>
            <a:pPr lvl="0" algn="ctr"/>
            <a:r>
              <a:rPr lang="en-US" sz="800" b="1" dirty="0">
                <a:solidFill>
                  <a:srgbClr val="F79646">
                    <a:lumMod val="75000"/>
                  </a:srgbClr>
                </a:solidFill>
              </a:rPr>
              <a:t>(</a:t>
            </a:r>
            <a:r>
              <a:rPr lang="ru-RU" sz="800" b="1" dirty="0">
                <a:solidFill>
                  <a:srgbClr val="F79646">
                    <a:lumMod val="75000"/>
                  </a:srgbClr>
                </a:solidFill>
              </a:rPr>
              <a:t>9 мес. </a:t>
            </a:r>
            <a:r>
              <a:rPr lang="en-US" sz="800" b="1" dirty="0">
                <a:solidFill>
                  <a:srgbClr val="F79646">
                    <a:lumMod val="75000"/>
                  </a:srgbClr>
                </a:solidFill>
              </a:rPr>
              <a:t>202</a:t>
            </a:r>
            <a:r>
              <a:rPr lang="ru-RU" sz="800" b="1" dirty="0">
                <a:solidFill>
                  <a:srgbClr val="F79646">
                    <a:lumMod val="75000"/>
                  </a:srgbClr>
                </a:solidFill>
              </a:rPr>
              <a:t>2 года</a:t>
            </a:r>
            <a:r>
              <a:rPr lang="en-US" sz="800" b="1" dirty="0">
                <a:solidFill>
                  <a:srgbClr val="F79646">
                    <a:lumMod val="75000"/>
                  </a:srgbClr>
                </a:solidFill>
              </a:rPr>
              <a:t>)</a:t>
            </a:r>
            <a:endParaRPr lang="ru-RU" sz="800" b="1" dirty="0">
              <a:solidFill>
                <a:srgbClr val="F79646">
                  <a:lumMod val="75000"/>
                </a:srgbClr>
              </a:solidFill>
            </a:endParaRP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1738</a:t>
            </a: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(</a:t>
            </a:r>
            <a:r>
              <a:rPr lang="ru-RU" sz="800" b="1" dirty="0">
                <a:solidFill>
                  <a:schemeClr val="bg2"/>
                </a:solidFill>
              </a:rPr>
              <a:t>9 мес. </a:t>
            </a:r>
            <a:r>
              <a:rPr lang="en-US" sz="800" b="1" dirty="0">
                <a:solidFill>
                  <a:schemeClr val="bg2"/>
                </a:solidFill>
              </a:rPr>
              <a:t>202</a:t>
            </a:r>
            <a:r>
              <a:rPr lang="ru-RU" sz="800" b="1" dirty="0">
                <a:solidFill>
                  <a:schemeClr val="bg2"/>
                </a:solidFill>
              </a:rPr>
              <a:t>1 года</a:t>
            </a:r>
            <a:r>
              <a:rPr lang="en-US" sz="800" b="1" dirty="0">
                <a:solidFill>
                  <a:schemeClr val="bg2"/>
                </a:solidFill>
              </a:rPr>
              <a:t>)</a:t>
            </a:r>
            <a:endParaRPr lang="ru-RU" sz="800" b="1" dirty="0">
              <a:solidFill>
                <a:schemeClr val="bg2"/>
              </a:solidFill>
            </a:endParaRP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lvl="0" algn="ctr"/>
            <a:r>
              <a:rPr lang="ru-RU" sz="800" b="1" cap="all" dirty="0">
                <a:solidFill>
                  <a:schemeClr val="accent1">
                    <a:lumMod val="75000"/>
                  </a:schemeClr>
                </a:solidFill>
              </a:rPr>
              <a:t>Предложения</a:t>
            </a:r>
            <a:endParaRPr lang="ru-RU" sz="800" b="1" dirty="0">
              <a:solidFill>
                <a:schemeClr val="bg2"/>
              </a:solidFill>
            </a:endParaRPr>
          </a:p>
          <a:p>
            <a:pPr lvl="0" algn="ct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</a:p>
          <a:p>
            <a:pPr lvl="0" algn="ct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9 мес. 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202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года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22</a:t>
            </a: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(</a:t>
            </a:r>
            <a:r>
              <a:rPr lang="ru-RU" sz="800" b="1" dirty="0">
                <a:solidFill>
                  <a:schemeClr val="bg2"/>
                </a:solidFill>
              </a:rPr>
              <a:t>9 мес. </a:t>
            </a:r>
            <a:r>
              <a:rPr lang="en-US" sz="800" b="1" dirty="0">
                <a:solidFill>
                  <a:schemeClr val="bg2"/>
                </a:solidFill>
              </a:rPr>
              <a:t>2021 </a:t>
            </a:r>
            <a:r>
              <a:rPr lang="ru-RU" sz="800" b="1" dirty="0">
                <a:solidFill>
                  <a:schemeClr val="bg2"/>
                </a:solidFill>
              </a:rPr>
              <a:t>года</a:t>
            </a:r>
            <a:r>
              <a:rPr lang="en-US" sz="800" b="1" dirty="0">
                <a:solidFill>
                  <a:schemeClr val="bg2"/>
                </a:solidFill>
              </a:rPr>
              <a:t>)</a:t>
            </a:r>
            <a:endParaRPr lang="ru-RU" sz="800" b="1" dirty="0">
              <a:solidFill>
                <a:schemeClr val="bg2"/>
              </a:solidFill>
            </a:endParaRPr>
          </a:p>
          <a:p>
            <a:pPr algn="ctr"/>
            <a:endParaRPr lang="ru-RU" sz="8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800" b="1" cap="all" dirty="0">
                <a:solidFill>
                  <a:schemeClr val="accent1">
                    <a:lumMod val="75000"/>
                  </a:schemeClr>
                </a:solidFill>
              </a:rPr>
              <a:t>Жалобы</a:t>
            </a:r>
            <a:endParaRPr lang="en-US" sz="8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130</a:t>
            </a:r>
          </a:p>
          <a:p>
            <a:pPr lvl="0" algn="ct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9 мес. 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202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года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106</a:t>
            </a:r>
          </a:p>
          <a:p>
            <a:pPr lvl="0" algn="ctr"/>
            <a:r>
              <a:rPr lang="en-US" sz="800" b="1" dirty="0">
                <a:solidFill>
                  <a:schemeClr val="bg2"/>
                </a:solidFill>
              </a:rPr>
              <a:t>(</a:t>
            </a:r>
            <a:r>
              <a:rPr lang="ru-RU" sz="800" b="1" dirty="0">
                <a:solidFill>
                  <a:schemeClr val="bg2"/>
                </a:solidFill>
              </a:rPr>
              <a:t>9 мес. </a:t>
            </a:r>
            <a:r>
              <a:rPr lang="en-US" sz="800" b="1" dirty="0">
                <a:solidFill>
                  <a:schemeClr val="bg2"/>
                </a:solidFill>
              </a:rPr>
              <a:t>2021 </a:t>
            </a:r>
            <a:r>
              <a:rPr lang="ru-RU" sz="800" b="1" dirty="0">
                <a:solidFill>
                  <a:schemeClr val="bg2"/>
                </a:solidFill>
              </a:rPr>
              <a:t>года</a:t>
            </a:r>
            <a:r>
              <a:rPr lang="en-US" sz="800" b="1" dirty="0">
                <a:solidFill>
                  <a:schemeClr val="bg2"/>
                </a:solidFill>
              </a:rPr>
              <a:t>)</a:t>
            </a:r>
            <a:endParaRPr lang="ru-RU" sz="800" b="1" dirty="0">
              <a:solidFill>
                <a:schemeClr val="bg2"/>
              </a:solidFill>
            </a:endParaRPr>
          </a:p>
        </p:txBody>
      </p:sp>
      <p:sp>
        <p:nvSpPr>
          <p:cNvPr id="128" name="Freeform 8"/>
          <p:cNvSpPr>
            <a:spLocks noChangeAspect="1"/>
          </p:cNvSpPr>
          <p:nvPr/>
        </p:nvSpPr>
        <p:spPr bwMode="gray">
          <a:xfrm rot="10800000">
            <a:off x="8817957" y="4606042"/>
            <a:ext cx="186267" cy="32615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Freeform 8"/>
          <p:cNvSpPr>
            <a:spLocks noChangeAspect="1"/>
          </p:cNvSpPr>
          <p:nvPr/>
        </p:nvSpPr>
        <p:spPr bwMode="gray">
          <a:xfrm rot="21383524">
            <a:off x="8835326" y="5276310"/>
            <a:ext cx="186267" cy="32615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885665" y="4692507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4,4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906990" y="5356376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-- 63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896261" y="6051401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- 10,7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8911091" y="4727765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12,5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8913611" y="5392586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-9,1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979261" y="6266822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22,6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Freeform 8"/>
          <p:cNvSpPr>
            <a:spLocks noChangeAspect="1"/>
          </p:cNvSpPr>
          <p:nvPr/>
        </p:nvSpPr>
        <p:spPr bwMode="gray">
          <a:xfrm rot="10800000">
            <a:off x="8845404" y="6145410"/>
            <a:ext cx="186267" cy="32615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Freeform 8"/>
          <p:cNvSpPr>
            <a:spLocks noChangeAspect="1"/>
          </p:cNvSpPr>
          <p:nvPr/>
        </p:nvSpPr>
        <p:spPr bwMode="gray">
          <a:xfrm>
            <a:off x="5244452" y="2792815"/>
            <a:ext cx="249752" cy="215054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Freeform 8"/>
          <p:cNvSpPr>
            <a:spLocks noChangeAspect="1"/>
          </p:cNvSpPr>
          <p:nvPr/>
        </p:nvSpPr>
        <p:spPr bwMode="gray">
          <a:xfrm rot="21399917">
            <a:off x="6232625" y="2803497"/>
            <a:ext cx="249752" cy="215054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5438119" y="2817633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-15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6470961" y="2817633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-1,8</a:t>
            </a:r>
            <a:r>
              <a:rPr kumimoji="0" lang="en-US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Freeform 8"/>
          <p:cNvSpPr>
            <a:spLocks noChangeAspect="1"/>
          </p:cNvSpPr>
          <p:nvPr/>
        </p:nvSpPr>
        <p:spPr bwMode="gray">
          <a:xfrm flipH="1">
            <a:off x="793375" y="5181530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Freeform 8"/>
          <p:cNvSpPr>
            <a:spLocks noChangeAspect="1"/>
          </p:cNvSpPr>
          <p:nvPr/>
        </p:nvSpPr>
        <p:spPr bwMode="gray">
          <a:xfrm flipH="1">
            <a:off x="5478776" y="5052467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1814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95837" y="-44739"/>
            <a:ext cx="7821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400050" algn="ctr">
              <a:buAutoNum type="romanUcPeriod" startAt="3"/>
              <a:defRPr/>
            </a:pPr>
            <a:r>
              <a:rPr lang="ru-RU" sz="1600" b="1" noProof="0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сточники поступления и результаты рассмотрения  </a:t>
            </a:r>
          </a:p>
          <a:p>
            <a:pPr lvl="0" algn="ctr">
              <a:defRPr/>
            </a:pP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и организаций, поступивших</a:t>
            </a:r>
          </a:p>
          <a:p>
            <a:pPr lvl="0" algn="ctr">
              <a:defRPr/>
            </a:pP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МЧС России за 9 месяцев 2022 года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751823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42191" y="2457368"/>
            <a:ext cx="2178772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 от граждан 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сеть интернет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393163" y="2274950"/>
            <a:ext cx="2163457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Администрация Президента Российской Федерации, Аппарат Правительства Российской Федерации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9939" y="3284272"/>
            <a:ext cx="2178772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Непосредственно от граждан в письменной форме 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650365" y="5435302"/>
            <a:ext cx="2178772" cy="2308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Обращения организаций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650509" y="5753278"/>
            <a:ext cx="2178772" cy="5078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Запросы сенаторов Российской Федерации, депутатов Государственной Думы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406522" y="3189624"/>
            <a:ext cx="2220192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Телефон доверия,  федеральная  государственная информационная система,</a:t>
            </a:r>
            <a:r>
              <a:rPr kumimoji="0" lang="ru-RU" sz="900" b="1" i="0" u="none" strike="noStrike" kern="1200" cap="small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обеспечивающая процесс досудебного (внесудебного) обжалования решений и действий (бездействия), совершенных при предоставлении государственных услуг и иные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544430" y="2503546"/>
            <a:ext cx="86672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57 357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580087" y="2511786"/>
            <a:ext cx="776137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6 145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2585589" y="3330450"/>
            <a:ext cx="73769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28 307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3839713" y="5907630"/>
            <a:ext cx="86672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5340" y="4000566"/>
            <a:ext cx="2163371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Федеральные органы исполнительной власти, органы государственной власти субъектов Российской Федерации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2528711" y="4173753"/>
            <a:ext cx="86672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16 150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3942535" y="5464932"/>
            <a:ext cx="661076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1 980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5554562" y="3613564"/>
            <a:ext cx="86672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3 329</a:t>
            </a: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 flipV="1">
            <a:off x="342191" y="2057296"/>
            <a:ext cx="5817853" cy="11328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89565" y="1732138"/>
            <a:ext cx="4957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Источники поступления </a:t>
            </a:r>
            <a:r>
              <a:rPr lang="ru-RU" sz="1000" b="1" dirty="0">
                <a:solidFill>
                  <a:srgbClr val="4F81BD">
                    <a:lumMod val="75000"/>
                  </a:srgbClr>
                </a:solidFill>
              </a:rPr>
              <a:t> обращений граждан и организаций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72644" y="2685417"/>
            <a:ext cx="3618348" cy="2179958"/>
            <a:chOff x="6605570" y="3667799"/>
            <a:chExt cx="3334114" cy="2179958"/>
          </a:xfrm>
        </p:grpSpPr>
        <p:sp>
          <p:nvSpPr>
            <p:cNvPr id="3" name="Овал 2"/>
            <p:cNvSpPr/>
            <p:nvPr/>
          </p:nvSpPr>
          <p:spPr>
            <a:xfrm>
              <a:off x="7737919" y="4160275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7512357" y="3667799"/>
              <a:ext cx="1168588" cy="452772"/>
            </a:xfrm>
            <a:custGeom>
              <a:avLst/>
              <a:gdLst>
                <a:gd name="connsiteX0" fmla="*/ 0 w 1168588"/>
                <a:gd name="connsiteY0" fmla="*/ 0 h 452772"/>
                <a:gd name="connsiteX1" fmla="*/ 1168588 w 1168588"/>
                <a:gd name="connsiteY1" fmla="*/ 0 h 452772"/>
                <a:gd name="connsiteX2" fmla="*/ 1168588 w 1168588"/>
                <a:gd name="connsiteY2" fmla="*/ 452772 h 452772"/>
                <a:gd name="connsiteX3" fmla="*/ 0 w 1168588"/>
                <a:gd name="connsiteY3" fmla="*/ 452772 h 452772"/>
                <a:gd name="connsiteX4" fmla="*/ 0 w 1168588"/>
                <a:gd name="connsiteY4" fmla="*/ 0 h 4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588" h="452772">
                  <a:moveTo>
                    <a:pt x="0" y="0"/>
                  </a:moveTo>
                  <a:lnTo>
                    <a:pt x="1168588" y="0"/>
                  </a:lnTo>
                  <a:lnTo>
                    <a:pt x="1168588" y="452772"/>
                  </a:lnTo>
                  <a:lnTo>
                    <a:pt x="0" y="4527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      разъяснено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58 417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7954510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fillRef>
            <a:effectRef idx="0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effectRef>
            <a:fontRef idx="minor">
              <a:schemeClr val="tx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53003" y="4014030"/>
              <a:ext cx="1261822" cy="498049"/>
            </a:xfrm>
            <a:custGeom>
              <a:avLst/>
              <a:gdLst>
                <a:gd name="connsiteX0" fmla="*/ 0 w 1261822"/>
                <a:gd name="connsiteY0" fmla="*/ 0 h 498049"/>
                <a:gd name="connsiteX1" fmla="*/ 1261822 w 1261822"/>
                <a:gd name="connsiteY1" fmla="*/ 0 h 498049"/>
                <a:gd name="connsiteX2" fmla="*/ 1261822 w 1261822"/>
                <a:gd name="connsiteY2" fmla="*/ 498049 h 498049"/>
                <a:gd name="connsiteX3" fmla="*/ 0 w 1261822"/>
                <a:gd name="connsiteY3" fmla="*/ 498049 h 498049"/>
                <a:gd name="connsiteX4" fmla="*/ 0 w 126182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22" h="498049">
                  <a:moveTo>
                    <a:pt x="0" y="0"/>
                  </a:moveTo>
                  <a:lnTo>
                    <a:pt x="1261822" y="0"/>
                  </a:lnTo>
                  <a:lnTo>
                    <a:pt x="126182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Дан ответ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26 567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8007735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fillRef>
            <a:effectRef idx="0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effectRef>
            <a:fontRef idx="minor">
              <a:schemeClr val="tx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8580683" y="4789854"/>
              <a:ext cx="1359001" cy="532007"/>
            </a:xfrm>
            <a:custGeom>
              <a:avLst/>
              <a:gdLst>
                <a:gd name="connsiteX0" fmla="*/ 0 w 1359001"/>
                <a:gd name="connsiteY0" fmla="*/ 0 h 532007"/>
                <a:gd name="connsiteX1" fmla="*/ 1359001 w 1359001"/>
                <a:gd name="connsiteY1" fmla="*/ 0 h 532007"/>
                <a:gd name="connsiteX2" fmla="*/ 1359001 w 1359001"/>
                <a:gd name="connsiteY2" fmla="*/ 532007 h 532007"/>
                <a:gd name="connsiteX3" fmla="*/ 0 w 1359001"/>
                <a:gd name="connsiteY3" fmla="*/ 532007 h 532007"/>
                <a:gd name="connsiteX4" fmla="*/ 0 w 1359001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001" h="532007">
                  <a:moveTo>
                    <a:pt x="0" y="0"/>
                  </a:moveTo>
                  <a:lnTo>
                    <a:pt x="1359001" y="0"/>
                  </a:lnTo>
                  <a:lnTo>
                    <a:pt x="1359001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поддержано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11 917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57905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fillRef>
            <a:effectRef idx="0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effectRef>
            <a:fontRef idx="minor">
              <a:schemeClr val="tx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7617932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fillRef>
            <a:effectRef idx="0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effectRef>
            <a:fontRef idx="minor">
              <a:schemeClr val="tx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845708" y="5361027"/>
              <a:ext cx="846061" cy="486730"/>
            </a:xfrm>
            <a:custGeom>
              <a:avLst/>
              <a:gdLst>
                <a:gd name="connsiteX0" fmla="*/ 0 w 846061"/>
                <a:gd name="connsiteY0" fmla="*/ 0 h 486730"/>
                <a:gd name="connsiteX1" fmla="*/ 846061 w 846061"/>
                <a:gd name="connsiteY1" fmla="*/ 0 h 486730"/>
                <a:gd name="connsiteX2" fmla="*/ 846061 w 846061"/>
                <a:gd name="connsiteY2" fmla="*/ 486730 h 486730"/>
                <a:gd name="connsiteX3" fmla="*/ 0 w 846061"/>
                <a:gd name="connsiteY3" fmla="*/ 486730 h 486730"/>
                <a:gd name="connsiteX4" fmla="*/ 0 w 846061"/>
                <a:gd name="connsiteY4" fmla="*/ 0 h 4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Направлено по компетенции 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6 154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7468102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fillRef>
            <a:effectRef idx="0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effectRef>
            <a:fontRef idx="minor">
              <a:schemeClr val="tx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605570" y="4647911"/>
              <a:ext cx="784529" cy="532007"/>
            </a:xfrm>
            <a:custGeom>
              <a:avLst/>
              <a:gdLst>
                <a:gd name="connsiteX0" fmla="*/ 0 w 784529"/>
                <a:gd name="connsiteY0" fmla="*/ 0 h 532007"/>
                <a:gd name="connsiteX1" fmla="*/ 784529 w 784529"/>
                <a:gd name="connsiteY1" fmla="*/ 0 h 532007"/>
                <a:gd name="connsiteX2" fmla="*/ 784529 w 784529"/>
                <a:gd name="connsiteY2" fmla="*/ 532007 h 532007"/>
                <a:gd name="connsiteX3" fmla="*/ 0 w 784529"/>
                <a:gd name="connsiteY3" fmla="*/ 532007 h 532007"/>
                <a:gd name="connsiteX4" fmla="*/ 0 w 784529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529" h="532007">
                  <a:moveTo>
                    <a:pt x="0" y="0"/>
                  </a:moveTo>
                  <a:lnTo>
                    <a:pt x="784529" y="0"/>
                  </a:lnTo>
                  <a:lnTo>
                    <a:pt x="784529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Оставлено без ответа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6 122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630348" y="4014030"/>
              <a:ext cx="799912" cy="498049"/>
            </a:xfrm>
            <a:custGeom>
              <a:avLst/>
              <a:gdLst>
                <a:gd name="connsiteX0" fmla="*/ 0 w 799912"/>
                <a:gd name="connsiteY0" fmla="*/ 0 h 498049"/>
                <a:gd name="connsiteX1" fmla="*/ 799912 w 799912"/>
                <a:gd name="connsiteY1" fmla="*/ 0 h 498049"/>
                <a:gd name="connsiteX2" fmla="*/ 799912 w 799912"/>
                <a:gd name="connsiteY2" fmla="*/ 498049 h 498049"/>
                <a:gd name="connsiteX3" fmla="*/ 0 w 799912"/>
                <a:gd name="connsiteY3" fmla="*/ 498049 h 498049"/>
                <a:gd name="connsiteX4" fmla="*/ 0 w 79991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912" h="498049">
                  <a:moveTo>
                    <a:pt x="0" y="0"/>
                  </a:moveTo>
                  <a:lnTo>
                    <a:pt x="799912" y="0"/>
                  </a:lnTo>
                  <a:lnTo>
                    <a:pt x="79991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не поддержано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4 343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21327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fillRef>
            <a:effectRef idx="0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effectRef>
            <a:fontRef idx="minor">
              <a:schemeClr val="tx1"/>
            </a:fontRef>
          </p:style>
        </p:sp>
      </p:grpSp>
      <p:sp>
        <p:nvSpPr>
          <p:cNvPr id="75" name="Полилиния 74"/>
          <p:cNvSpPr/>
          <p:nvPr/>
        </p:nvSpPr>
        <p:spPr>
          <a:xfrm>
            <a:off x="8272636" y="4445918"/>
            <a:ext cx="846062" cy="486730"/>
          </a:xfrm>
          <a:custGeom>
            <a:avLst/>
            <a:gdLst>
              <a:gd name="connsiteX0" fmla="*/ 0 w 846061"/>
              <a:gd name="connsiteY0" fmla="*/ 0 h 486730"/>
              <a:gd name="connsiteX1" fmla="*/ 846061 w 846061"/>
              <a:gd name="connsiteY1" fmla="*/ 0 h 486730"/>
              <a:gd name="connsiteX2" fmla="*/ 846061 w 846061"/>
              <a:gd name="connsiteY2" fmla="*/ 486730 h 486730"/>
              <a:gd name="connsiteX3" fmla="*/ 0 w 846061"/>
              <a:gd name="connsiteY3" fmla="*/ 486730 h 486730"/>
              <a:gd name="connsiteX4" fmla="*/ 0 w 846061"/>
              <a:gd name="connsiteY4" fmla="*/ 0 h 48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61" h="486730">
                <a:moveTo>
                  <a:pt x="0" y="0"/>
                </a:moveTo>
                <a:lnTo>
                  <a:pt x="846061" y="0"/>
                </a:lnTo>
                <a:lnTo>
                  <a:pt x="846061" y="486730"/>
                </a:lnTo>
                <a:lnTo>
                  <a:pt x="0" y="4867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Рассмотрение продлено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EC8F1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209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77026" y="1634633"/>
            <a:ext cx="3396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рассмотрения 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и организаций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302550" y="1198075"/>
            <a:ext cx="4563" cy="5063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401516" y="2057296"/>
            <a:ext cx="3147562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3617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41" y="1294887"/>
            <a:ext cx="440677" cy="43196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11743" y="128166"/>
            <a:ext cx="782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Способы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подачи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 и организаций в центральный аппарат МЧС России и территориальные органы МЧС России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751823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02" y="1367318"/>
            <a:ext cx="404979" cy="40497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14964" y="5056593"/>
            <a:ext cx="2403722" cy="659612"/>
          </a:xfrm>
          <a:prstGeom prst="roundRect">
            <a:avLst/>
          </a:prstGeom>
          <a:noFill/>
          <a:ln w="254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23381" y="2059119"/>
            <a:ext cx="1577739" cy="568718"/>
          </a:xfrm>
          <a:prstGeom prst="roundRect">
            <a:avLst/>
          </a:prstGeom>
          <a:noFill/>
          <a:ln w="254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622660" y="2026651"/>
            <a:ext cx="1457993" cy="554963"/>
          </a:xfrm>
          <a:prstGeom prst="roundRect">
            <a:avLst/>
          </a:prstGeom>
          <a:noFill/>
          <a:ln w="254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199417" y="1268851"/>
            <a:ext cx="2561331" cy="578365"/>
          </a:xfrm>
          <a:prstGeom prst="roundRect">
            <a:avLst/>
          </a:prstGeom>
          <a:noFill/>
          <a:ln w="25400" cmpd="dbl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7502" y="4962499"/>
            <a:ext cx="21842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 </a:t>
            </a:r>
            <a:r>
              <a:rPr kumimoji="0" lang="ru-RU" sz="8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kumimoji="0" lang="ru-RU" sz="8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ТЕЛЕФОНАМ ДОВЕРИЯ МЧС России</a:t>
            </a:r>
            <a:endParaRPr kumimoji="0" lang="ru-RU" sz="800" b="0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599771" y="2750688"/>
            <a:ext cx="2006280" cy="899405"/>
          </a:xfrm>
          <a:prstGeom prst="roundRect">
            <a:avLst/>
          </a:prstGeom>
          <a:noFill/>
          <a:ln w="254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75255" y="3832322"/>
            <a:ext cx="2414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/>
                </a:solidFill>
              </a:rPr>
              <a:t>Федеральная государственная информационная система, обеспечивающая процесс досудебного (внесудебного) обжалования решений и действий (бездействий), совершенных при предоставлении государственных услуг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3568990" y="1268851"/>
            <a:ext cx="2276428" cy="568717"/>
          </a:xfrm>
          <a:prstGeom prst="roundRect">
            <a:avLst/>
          </a:prstGeom>
          <a:noFill/>
          <a:ln w="25400" cmpd="dbl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03" y="1371027"/>
            <a:ext cx="460575" cy="374011"/>
          </a:xfrm>
          <a:prstGeom prst="rect">
            <a:avLst/>
          </a:prstGeom>
        </p:spPr>
      </p:pic>
      <p:sp>
        <p:nvSpPr>
          <p:cNvPr id="144" name="Скругленный прямоугольник 143"/>
          <p:cNvSpPr/>
          <p:nvPr/>
        </p:nvSpPr>
        <p:spPr>
          <a:xfrm>
            <a:off x="6199416" y="2066357"/>
            <a:ext cx="1597145" cy="677487"/>
          </a:xfrm>
          <a:prstGeom prst="roundRect">
            <a:avLst/>
          </a:prstGeom>
          <a:noFill/>
          <a:ln w="254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6174674" y="3791455"/>
            <a:ext cx="2213755" cy="940642"/>
          </a:xfrm>
          <a:prstGeom prst="roundRect">
            <a:avLst/>
          </a:prstGeom>
          <a:noFill/>
          <a:ln w="254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0" name="Picture 2" descr="F:\12.08.ЕДДС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67" b="80083" l="11823" r="36250">
                        <a14:foregroundMark x1="33750" y1="69917" x2="33750" y2="69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27545" r="63591" b="18647"/>
          <a:stretch/>
        </p:blipFill>
        <p:spPr bwMode="auto">
          <a:xfrm rot="543805">
            <a:off x="2566614" y="1464029"/>
            <a:ext cx="233657" cy="3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5206048" y="1857940"/>
            <a:ext cx="5085" cy="909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4718280" y="1837568"/>
            <a:ext cx="0" cy="188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7599036" y="1847216"/>
            <a:ext cx="0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14964" y="2136935"/>
            <a:ext cx="183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2"/>
                </a:solidFill>
                <a:latin typeface="+mj-lt"/>
              </a:rPr>
              <a:t>Личный прием Министром </a:t>
            </a:r>
          </a:p>
          <a:p>
            <a:pPr algn="ctr"/>
            <a:r>
              <a:rPr lang="ru-RU" sz="800" dirty="0">
                <a:solidFill>
                  <a:schemeClr val="bg2"/>
                </a:solidFill>
                <a:latin typeface="+mj-lt"/>
              </a:rPr>
              <a:t>в Аппарате Правительства Российской Федерации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64784" y="2837348"/>
            <a:ext cx="144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2"/>
                </a:solidFill>
              </a:rPr>
              <a:t>Личный прием граждан в Общественной приемной </a:t>
            </a:r>
          </a:p>
          <a:p>
            <a:pPr algn="ctr"/>
            <a:r>
              <a:rPr lang="ru-RU" sz="800" dirty="0">
                <a:solidFill>
                  <a:schemeClr val="bg2"/>
                </a:solidFill>
              </a:rPr>
              <a:t>МЧС России, </a:t>
            </a:r>
          </a:p>
          <a:p>
            <a:pPr algn="ctr"/>
            <a:r>
              <a:rPr lang="ru-RU" sz="800" dirty="0">
                <a:solidFill>
                  <a:schemeClr val="bg2"/>
                </a:solidFill>
              </a:rPr>
              <a:t>(ул. Ватутина, 1 ) и территориальных органов МЧС России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789028" y="2766070"/>
            <a:ext cx="1856692" cy="1077066"/>
          </a:xfrm>
          <a:prstGeom prst="roundRect">
            <a:avLst/>
          </a:prstGeom>
          <a:noFill/>
          <a:ln w="254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596765" y="1332683"/>
            <a:ext cx="1811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ПИСЬМЕННОМ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235582" y="1366383"/>
            <a:ext cx="1847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ЭЛЕКТРОННОМ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6182082" y="2871314"/>
            <a:ext cx="1854395" cy="807390"/>
          </a:xfrm>
          <a:prstGeom prst="roundRect">
            <a:avLst/>
          </a:prstGeom>
          <a:noFill/>
          <a:ln w="254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532776" y="2845395"/>
            <a:ext cx="2064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dirty="0">
                <a:solidFill>
                  <a:schemeClr val="bg2"/>
                </a:solidFill>
              </a:rPr>
              <a:t>Почтовые ящики (Театральный пр.3, </a:t>
            </a:r>
          </a:p>
          <a:p>
            <a:pPr lvl="0" algn="ctr"/>
            <a:r>
              <a:rPr lang="ru-RU" sz="800" dirty="0">
                <a:solidFill>
                  <a:schemeClr val="bg2"/>
                </a:solidFill>
              </a:rPr>
              <a:t>ул. Ватутина,1, ул. </a:t>
            </a:r>
            <a:r>
              <a:rPr lang="ru-RU" sz="800" dirty="0" err="1">
                <a:solidFill>
                  <a:schemeClr val="bg2"/>
                </a:solidFill>
              </a:rPr>
              <a:t>Давыдковская</a:t>
            </a:r>
            <a:r>
              <a:rPr lang="ru-RU" sz="800" dirty="0">
                <a:solidFill>
                  <a:schemeClr val="bg2"/>
                </a:solidFill>
              </a:rPr>
              <a:t>, 7) </a:t>
            </a:r>
          </a:p>
          <a:p>
            <a:pPr lvl="0" algn="ctr"/>
            <a:r>
              <a:rPr lang="ru-RU" sz="800" dirty="0">
                <a:solidFill>
                  <a:schemeClr val="bg2"/>
                </a:solidFill>
              </a:rPr>
              <a:t>и в местах размещения территориальных органов МЧС России</a:t>
            </a:r>
          </a:p>
        </p:txBody>
      </p:sp>
      <p:sp>
        <p:nvSpPr>
          <p:cNvPr id="125" name="TextBox 124"/>
          <p:cNvSpPr txBox="1"/>
          <p:nvPr/>
        </p:nvSpPr>
        <p:spPr>
          <a:xfrm rot="10800000" flipV="1">
            <a:off x="3774020" y="2085837"/>
            <a:ext cx="1153821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2"/>
                </a:solidFill>
              </a:rPr>
              <a:t>АО «Почта России» и другие операторы почтовой связи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550062" y="3782527"/>
            <a:ext cx="214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2"/>
                </a:solidFill>
              </a:rPr>
              <a:t>Факс МЧС России (8 (495) </a:t>
            </a:r>
            <a:r>
              <a:rPr lang="en-US" sz="800" dirty="0">
                <a:solidFill>
                  <a:schemeClr val="bg2"/>
                </a:solidFill>
              </a:rPr>
              <a:t>6241946</a:t>
            </a:r>
            <a:r>
              <a:rPr lang="ru-RU" sz="800" dirty="0">
                <a:solidFill>
                  <a:schemeClr val="bg2"/>
                </a:solidFill>
              </a:rPr>
              <a:t>),</a:t>
            </a:r>
          </a:p>
          <a:p>
            <a:pPr algn="ctr"/>
            <a:r>
              <a:rPr lang="ru-RU" sz="800" dirty="0">
                <a:solidFill>
                  <a:schemeClr val="bg2"/>
                </a:solidFill>
              </a:rPr>
              <a:t>факс территориальных органов </a:t>
            </a:r>
          </a:p>
          <a:p>
            <a:pPr algn="ctr"/>
            <a:r>
              <a:rPr lang="ru-RU" sz="800" dirty="0">
                <a:solidFill>
                  <a:schemeClr val="bg2"/>
                </a:solidFill>
              </a:rPr>
              <a:t>МЧС России</a:t>
            </a: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3599771" y="3754599"/>
            <a:ext cx="2158889" cy="514233"/>
          </a:xfrm>
          <a:prstGeom prst="roundRect">
            <a:avLst/>
          </a:prstGeom>
          <a:noFill/>
          <a:ln w="254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118318" y="2101613"/>
            <a:ext cx="1756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2"/>
                </a:solidFill>
              </a:rPr>
              <a:t>Электронная форма на официальных сайтах МЧС России и территориальных органов МЧС России: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190651" y="2859510"/>
            <a:ext cx="176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2"/>
                </a:solidFill>
              </a:rPr>
              <a:t>Официальные электронные адреса МЧС России</a:t>
            </a:r>
            <a:r>
              <a:rPr lang="en-US" sz="800" dirty="0">
                <a:solidFill>
                  <a:schemeClr val="bg2"/>
                </a:solidFill>
              </a:rPr>
              <a:t> </a:t>
            </a:r>
            <a:endParaRPr lang="ru-RU" sz="800" dirty="0">
              <a:solidFill>
                <a:schemeClr val="bg2"/>
              </a:solidFill>
            </a:endParaRPr>
          </a:p>
          <a:p>
            <a:pPr algn="ctr"/>
            <a:r>
              <a:rPr lang="ru-RU" sz="800" dirty="0">
                <a:solidFill>
                  <a:schemeClr val="bg2"/>
                </a:solidFill>
              </a:rPr>
              <a:t>(</a:t>
            </a:r>
            <a:r>
              <a:rPr lang="en-US" sz="800" dirty="0">
                <a:solidFill>
                  <a:schemeClr val="bg2"/>
                </a:solidFill>
              </a:rPr>
              <a:t>info@mchs.gov.ru</a:t>
            </a:r>
            <a:r>
              <a:rPr lang="ru-RU" sz="800" dirty="0">
                <a:solidFill>
                  <a:schemeClr val="bg2"/>
                </a:solidFill>
              </a:rPr>
              <a:t>)</a:t>
            </a:r>
          </a:p>
          <a:p>
            <a:pPr algn="ctr"/>
            <a:r>
              <a:rPr lang="ru-RU" sz="800" dirty="0">
                <a:solidFill>
                  <a:schemeClr val="bg2"/>
                </a:solidFill>
              </a:rPr>
              <a:t> и территориальных органов МЧС России с доменом </a:t>
            </a:r>
            <a:r>
              <a:rPr lang="en-US" sz="800" dirty="0">
                <a:solidFill>
                  <a:schemeClr val="bg2"/>
                </a:solidFill>
              </a:rPr>
              <a:t>mchs.gov.ru</a:t>
            </a:r>
            <a:endParaRPr lang="ru-RU" sz="800" dirty="0">
              <a:solidFill>
                <a:schemeClr val="bg2"/>
              </a:solidFill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823380" y="1262933"/>
            <a:ext cx="2490188" cy="568717"/>
          </a:xfrm>
          <a:prstGeom prst="roundRect">
            <a:avLst/>
          </a:prstGeom>
          <a:noFill/>
          <a:ln w="25400" cmpd="dbl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2255407" y="1831268"/>
            <a:ext cx="0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2511839" y="1831268"/>
            <a:ext cx="14676" cy="912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Скругленный прямоугольник 136"/>
          <p:cNvSpPr/>
          <p:nvPr/>
        </p:nvSpPr>
        <p:spPr>
          <a:xfrm>
            <a:off x="741949" y="4006948"/>
            <a:ext cx="2141889" cy="931724"/>
          </a:xfrm>
          <a:prstGeom prst="roundRect">
            <a:avLst/>
          </a:prstGeom>
          <a:noFill/>
          <a:ln w="254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03734" y="4014789"/>
            <a:ext cx="163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2"/>
                </a:solidFill>
              </a:rPr>
              <a:t>Личный прием по графику заместителями Министра и руководителями структурных подразделений центрального аппарата, руководителями территориальных органов МЧС России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97504" y="5881051"/>
            <a:ext cx="892525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3150870" algn="l"/>
              </a:tabLst>
            </a:pPr>
            <a:r>
              <a:rPr lang="ru-RU" sz="1000" dirty="0">
                <a:solidFill>
                  <a:schemeClr val="bg2"/>
                </a:solidFill>
              </a:rPr>
              <a:t>*В МЧС России проводятся мероприятия по внедрению ведомственного сегмента платформы обратной связи на базе государственной информационной системы «Единый портал государственных и муниципальных услуг (функций)» (далее - ПОС)</a:t>
            </a:r>
            <a:r>
              <a:rPr lang="en-US" sz="1000" dirty="0">
                <a:solidFill>
                  <a:schemeClr val="bg2"/>
                </a:solidFill>
              </a:rPr>
              <a:t>.</a:t>
            </a:r>
            <a:r>
              <a:rPr lang="ru-RU" sz="1000" dirty="0">
                <a:solidFill>
                  <a:schemeClr val="bg2"/>
                </a:solidFill>
                <a:cs typeface="Times New Roman" panose="02020603050405020304" pitchFamily="18" charset="0"/>
              </a:rPr>
              <a:t> Посредством ПОС в МЧС России будут поступать сообщения от граждан из социальных сетей, мессенджеров, информационных страниц, средств массовой информации и других открытых источников.</a:t>
            </a:r>
            <a:r>
              <a:rPr lang="en-US" sz="1000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bg2"/>
                </a:solidFill>
                <a:cs typeface="Times New Roman" panose="02020603050405020304" pitchFamily="18" charset="0"/>
              </a:rPr>
              <a:t>ПОС подразумевает новый алгоритм работы с сообщениями граждан, в ряде случаев по сообщениям, особенно затрагивающим социально-значимые вопросы, необходимо принимать оперативные решения</a:t>
            </a:r>
            <a:r>
              <a:rPr lang="en-US" sz="1000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bg2"/>
                </a:solidFill>
                <a:cs typeface="Times New Roman" panose="02020603050405020304" pitchFamily="18" charset="0"/>
              </a:rPr>
              <a:t>– до 4 часов.</a:t>
            </a:r>
            <a:endParaRPr lang="ru-RU" sz="1000" dirty="0">
              <a:solidFill>
                <a:schemeClr val="bg2"/>
              </a:solidFill>
            </a:endParaRPr>
          </a:p>
          <a:p>
            <a:pPr algn="just"/>
            <a:endParaRPr lang="ru-RU" sz="11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786651" y="1857940"/>
            <a:ext cx="7277" cy="2149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5697864" y="1851268"/>
            <a:ext cx="8376" cy="1903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3015171" y="1829657"/>
            <a:ext cx="29508" cy="3155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61">
            <a:extLst>
              <a:ext uri="{FF2B5EF4-FFF2-40B4-BE49-F238E27FC236}">
                <a16:creationId xmlns:a16="http://schemas.microsoft.com/office/drawing/2014/main" id="{501C77E9-48CC-465C-9E60-94F71A18C62E}"/>
              </a:ext>
            </a:extLst>
          </p:cNvPr>
          <p:cNvSpPr/>
          <p:nvPr/>
        </p:nvSpPr>
        <p:spPr>
          <a:xfrm rot="20700000">
            <a:off x="8910554" y="5023447"/>
            <a:ext cx="486533" cy="493658"/>
          </a:xfrm>
          <a:custGeom>
            <a:avLst/>
            <a:gdLst>
              <a:gd name="connsiteX0" fmla="*/ 126423 w 252846"/>
              <a:gd name="connsiteY0" fmla="*/ 170938 h 252252"/>
              <a:gd name="connsiteX1" fmla="*/ 81908 w 252846"/>
              <a:gd name="connsiteY1" fmla="*/ 126423 h 252252"/>
              <a:gd name="connsiteX2" fmla="*/ 126423 w 252846"/>
              <a:gd name="connsiteY2" fmla="*/ 81908 h 252252"/>
              <a:gd name="connsiteX3" fmla="*/ 170938 w 252846"/>
              <a:gd name="connsiteY3" fmla="*/ 126423 h 252252"/>
              <a:gd name="connsiteX4" fmla="*/ 126423 w 252846"/>
              <a:gd name="connsiteY4" fmla="*/ 170938 h 252252"/>
              <a:gd name="connsiteX5" fmla="*/ 126423 w 252846"/>
              <a:gd name="connsiteY5" fmla="*/ 170938 h 252252"/>
              <a:gd name="connsiteX6" fmla="*/ 217234 w 252846"/>
              <a:gd name="connsiteY6" fmla="*/ 75379 h 252252"/>
              <a:gd name="connsiteX7" fmla="*/ 226731 w 252846"/>
              <a:gd name="connsiteY7" fmla="*/ 47483 h 252252"/>
              <a:gd name="connsiteX8" fmla="*/ 205363 w 252846"/>
              <a:gd name="connsiteY8" fmla="*/ 26116 h 252252"/>
              <a:gd name="connsiteX9" fmla="*/ 177467 w 252846"/>
              <a:gd name="connsiteY9" fmla="*/ 35612 h 252252"/>
              <a:gd name="connsiteX10" fmla="*/ 154319 w 252846"/>
              <a:gd name="connsiteY10" fmla="*/ 26116 h 252252"/>
              <a:gd name="connsiteX11" fmla="*/ 141261 w 252846"/>
              <a:gd name="connsiteY11" fmla="*/ 0 h 252252"/>
              <a:gd name="connsiteX12" fmla="*/ 111585 w 252846"/>
              <a:gd name="connsiteY12" fmla="*/ 0 h 252252"/>
              <a:gd name="connsiteX13" fmla="*/ 98527 w 252846"/>
              <a:gd name="connsiteY13" fmla="*/ 26116 h 252252"/>
              <a:gd name="connsiteX14" fmla="*/ 75379 w 252846"/>
              <a:gd name="connsiteY14" fmla="*/ 35612 h 252252"/>
              <a:gd name="connsiteX15" fmla="*/ 47483 w 252846"/>
              <a:gd name="connsiteY15" fmla="*/ 26116 h 252252"/>
              <a:gd name="connsiteX16" fmla="*/ 26709 w 252846"/>
              <a:gd name="connsiteY16" fmla="*/ 46889 h 252252"/>
              <a:gd name="connsiteX17" fmla="*/ 35612 w 252846"/>
              <a:gd name="connsiteY17" fmla="*/ 74785 h 252252"/>
              <a:gd name="connsiteX18" fmla="*/ 26116 w 252846"/>
              <a:gd name="connsiteY18" fmla="*/ 97933 h 252252"/>
              <a:gd name="connsiteX19" fmla="*/ 0 w 252846"/>
              <a:gd name="connsiteY19" fmla="*/ 110991 h 252252"/>
              <a:gd name="connsiteX20" fmla="*/ 0 w 252846"/>
              <a:gd name="connsiteY20" fmla="*/ 140668 h 252252"/>
              <a:gd name="connsiteX21" fmla="*/ 26116 w 252846"/>
              <a:gd name="connsiteY21" fmla="*/ 153726 h 252252"/>
              <a:gd name="connsiteX22" fmla="*/ 35612 w 252846"/>
              <a:gd name="connsiteY22" fmla="*/ 176874 h 252252"/>
              <a:gd name="connsiteX23" fmla="*/ 26709 w 252846"/>
              <a:gd name="connsiteY23" fmla="*/ 204770 h 252252"/>
              <a:gd name="connsiteX24" fmla="*/ 47483 w 252846"/>
              <a:gd name="connsiteY24" fmla="*/ 225543 h 252252"/>
              <a:gd name="connsiteX25" fmla="*/ 75379 w 252846"/>
              <a:gd name="connsiteY25" fmla="*/ 216640 h 252252"/>
              <a:gd name="connsiteX26" fmla="*/ 98527 w 252846"/>
              <a:gd name="connsiteY26" fmla="*/ 226137 h 252252"/>
              <a:gd name="connsiteX27" fmla="*/ 111585 w 252846"/>
              <a:gd name="connsiteY27" fmla="*/ 252253 h 252252"/>
              <a:gd name="connsiteX28" fmla="*/ 141261 w 252846"/>
              <a:gd name="connsiteY28" fmla="*/ 252253 h 252252"/>
              <a:gd name="connsiteX29" fmla="*/ 154319 w 252846"/>
              <a:gd name="connsiteY29" fmla="*/ 226137 h 252252"/>
              <a:gd name="connsiteX30" fmla="*/ 177467 w 252846"/>
              <a:gd name="connsiteY30" fmla="*/ 216640 h 252252"/>
              <a:gd name="connsiteX31" fmla="*/ 205363 w 252846"/>
              <a:gd name="connsiteY31" fmla="*/ 226137 h 252252"/>
              <a:gd name="connsiteX32" fmla="*/ 226137 w 252846"/>
              <a:gd name="connsiteY32" fmla="*/ 204770 h 252252"/>
              <a:gd name="connsiteX33" fmla="*/ 217234 w 252846"/>
              <a:gd name="connsiteY33" fmla="*/ 177467 h 252252"/>
              <a:gd name="connsiteX34" fmla="*/ 226731 w 252846"/>
              <a:gd name="connsiteY34" fmla="*/ 154319 h 252252"/>
              <a:gd name="connsiteX35" fmla="*/ 252846 w 252846"/>
              <a:gd name="connsiteY35" fmla="*/ 141261 h 252252"/>
              <a:gd name="connsiteX36" fmla="*/ 252846 w 252846"/>
              <a:gd name="connsiteY36" fmla="*/ 111585 h 252252"/>
              <a:gd name="connsiteX37" fmla="*/ 226731 w 252846"/>
              <a:gd name="connsiteY37" fmla="*/ 98527 h 252252"/>
              <a:gd name="connsiteX38" fmla="*/ 217234 w 252846"/>
              <a:gd name="connsiteY38" fmla="*/ 75379 h 2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2846" h="252252">
                <a:moveTo>
                  <a:pt x="126423" y="170938"/>
                </a:moveTo>
                <a:cubicBezTo>
                  <a:pt x="101495" y="170938"/>
                  <a:pt x="81908" y="150758"/>
                  <a:pt x="81908" y="126423"/>
                </a:cubicBezTo>
                <a:cubicBezTo>
                  <a:pt x="81908" y="101495"/>
                  <a:pt x="102088" y="81908"/>
                  <a:pt x="126423" y="81908"/>
                </a:cubicBezTo>
                <a:cubicBezTo>
                  <a:pt x="151352" y="81908"/>
                  <a:pt x="170938" y="102088"/>
                  <a:pt x="170938" y="126423"/>
                </a:cubicBezTo>
                <a:cubicBezTo>
                  <a:pt x="170938" y="150758"/>
                  <a:pt x="151352" y="170938"/>
                  <a:pt x="126423" y="170938"/>
                </a:cubicBezTo>
                <a:lnTo>
                  <a:pt x="126423" y="170938"/>
                </a:lnTo>
                <a:close/>
                <a:moveTo>
                  <a:pt x="217234" y="75379"/>
                </a:moveTo>
                <a:lnTo>
                  <a:pt x="226731" y="47483"/>
                </a:lnTo>
                <a:lnTo>
                  <a:pt x="205363" y="26116"/>
                </a:lnTo>
                <a:lnTo>
                  <a:pt x="177467" y="35612"/>
                </a:lnTo>
                <a:cubicBezTo>
                  <a:pt x="170345" y="31457"/>
                  <a:pt x="162035" y="28490"/>
                  <a:pt x="154319" y="26116"/>
                </a:cubicBezTo>
                <a:lnTo>
                  <a:pt x="141261" y="0"/>
                </a:lnTo>
                <a:lnTo>
                  <a:pt x="111585" y="0"/>
                </a:lnTo>
                <a:lnTo>
                  <a:pt x="98527" y="26116"/>
                </a:lnTo>
                <a:cubicBezTo>
                  <a:pt x="90217" y="28490"/>
                  <a:pt x="82501" y="31457"/>
                  <a:pt x="75379" y="35612"/>
                </a:cubicBezTo>
                <a:lnTo>
                  <a:pt x="47483" y="26116"/>
                </a:lnTo>
                <a:lnTo>
                  <a:pt x="26709" y="46889"/>
                </a:lnTo>
                <a:lnTo>
                  <a:pt x="35612" y="74785"/>
                </a:lnTo>
                <a:cubicBezTo>
                  <a:pt x="31457" y="81908"/>
                  <a:pt x="28490" y="90217"/>
                  <a:pt x="26116" y="97933"/>
                </a:cubicBezTo>
                <a:lnTo>
                  <a:pt x="0" y="110991"/>
                </a:lnTo>
                <a:lnTo>
                  <a:pt x="0" y="140668"/>
                </a:lnTo>
                <a:lnTo>
                  <a:pt x="26116" y="153726"/>
                </a:lnTo>
                <a:cubicBezTo>
                  <a:pt x="28490" y="162035"/>
                  <a:pt x="31457" y="169751"/>
                  <a:pt x="35612" y="176874"/>
                </a:cubicBezTo>
                <a:lnTo>
                  <a:pt x="26709" y="204770"/>
                </a:lnTo>
                <a:lnTo>
                  <a:pt x="47483" y="225543"/>
                </a:lnTo>
                <a:lnTo>
                  <a:pt x="75379" y="216640"/>
                </a:lnTo>
                <a:cubicBezTo>
                  <a:pt x="82501" y="220795"/>
                  <a:pt x="90217" y="223763"/>
                  <a:pt x="98527" y="226137"/>
                </a:cubicBezTo>
                <a:lnTo>
                  <a:pt x="111585" y="252253"/>
                </a:lnTo>
                <a:lnTo>
                  <a:pt x="141261" y="252253"/>
                </a:lnTo>
                <a:lnTo>
                  <a:pt x="154319" y="226137"/>
                </a:lnTo>
                <a:cubicBezTo>
                  <a:pt x="162629" y="223763"/>
                  <a:pt x="170345" y="220795"/>
                  <a:pt x="177467" y="216640"/>
                </a:cubicBezTo>
                <a:lnTo>
                  <a:pt x="205363" y="226137"/>
                </a:lnTo>
                <a:lnTo>
                  <a:pt x="226137" y="204770"/>
                </a:lnTo>
                <a:lnTo>
                  <a:pt x="217234" y="177467"/>
                </a:lnTo>
                <a:cubicBezTo>
                  <a:pt x="221389" y="170345"/>
                  <a:pt x="224356" y="162629"/>
                  <a:pt x="226731" y="154319"/>
                </a:cubicBezTo>
                <a:lnTo>
                  <a:pt x="252846" y="141261"/>
                </a:lnTo>
                <a:lnTo>
                  <a:pt x="252846" y="111585"/>
                </a:lnTo>
                <a:lnTo>
                  <a:pt x="226731" y="98527"/>
                </a:lnTo>
                <a:cubicBezTo>
                  <a:pt x="224356" y="90217"/>
                  <a:pt x="221389" y="82501"/>
                  <a:pt x="217234" y="75379"/>
                </a:cubicBezTo>
                <a:close/>
              </a:path>
            </a:pathLst>
          </a:custGeom>
          <a:solidFill>
            <a:srgbClr val="92D050"/>
          </a:solidFill>
          <a:ln w="5854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Freeform: Shape 61">
            <a:extLst>
              <a:ext uri="{FF2B5EF4-FFF2-40B4-BE49-F238E27FC236}">
                <a16:creationId xmlns:a16="http://schemas.microsoft.com/office/drawing/2014/main" id="{501C77E9-48CC-465C-9E60-94F71A18C62E}"/>
              </a:ext>
            </a:extLst>
          </p:cNvPr>
          <p:cNvSpPr/>
          <p:nvPr/>
        </p:nvSpPr>
        <p:spPr>
          <a:xfrm rot="20700000">
            <a:off x="8471176" y="4830839"/>
            <a:ext cx="467622" cy="477694"/>
          </a:xfrm>
          <a:custGeom>
            <a:avLst/>
            <a:gdLst>
              <a:gd name="connsiteX0" fmla="*/ 126423 w 252846"/>
              <a:gd name="connsiteY0" fmla="*/ 170938 h 252252"/>
              <a:gd name="connsiteX1" fmla="*/ 81908 w 252846"/>
              <a:gd name="connsiteY1" fmla="*/ 126423 h 252252"/>
              <a:gd name="connsiteX2" fmla="*/ 126423 w 252846"/>
              <a:gd name="connsiteY2" fmla="*/ 81908 h 252252"/>
              <a:gd name="connsiteX3" fmla="*/ 170938 w 252846"/>
              <a:gd name="connsiteY3" fmla="*/ 126423 h 252252"/>
              <a:gd name="connsiteX4" fmla="*/ 126423 w 252846"/>
              <a:gd name="connsiteY4" fmla="*/ 170938 h 252252"/>
              <a:gd name="connsiteX5" fmla="*/ 126423 w 252846"/>
              <a:gd name="connsiteY5" fmla="*/ 170938 h 252252"/>
              <a:gd name="connsiteX6" fmla="*/ 217234 w 252846"/>
              <a:gd name="connsiteY6" fmla="*/ 75379 h 252252"/>
              <a:gd name="connsiteX7" fmla="*/ 226731 w 252846"/>
              <a:gd name="connsiteY7" fmla="*/ 47483 h 252252"/>
              <a:gd name="connsiteX8" fmla="*/ 205363 w 252846"/>
              <a:gd name="connsiteY8" fmla="*/ 26116 h 252252"/>
              <a:gd name="connsiteX9" fmla="*/ 177467 w 252846"/>
              <a:gd name="connsiteY9" fmla="*/ 35612 h 252252"/>
              <a:gd name="connsiteX10" fmla="*/ 154319 w 252846"/>
              <a:gd name="connsiteY10" fmla="*/ 26116 h 252252"/>
              <a:gd name="connsiteX11" fmla="*/ 141261 w 252846"/>
              <a:gd name="connsiteY11" fmla="*/ 0 h 252252"/>
              <a:gd name="connsiteX12" fmla="*/ 111585 w 252846"/>
              <a:gd name="connsiteY12" fmla="*/ 0 h 252252"/>
              <a:gd name="connsiteX13" fmla="*/ 98527 w 252846"/>
              <a:gd name="connsiteY13" fmla="*/ 26116 h 252252"/>
              <a:gd name="connsiteX14" fmla="*/ 75379 w 252846"/>
              <a:gd name="connsiteY14" fmla="*/ 35612 h 252252"/>
              <a:gd name="connsiteX15" fmla="*/ 47483 w 252846"/>
              <a:gd name="connsiteY15" fmla="*/ 26116 h 252252"/>
              <a:gd name="connsiteX16" fmla="*/ 26709 w 252846"/>
              <a:gd name="connsiteY16" fmla="*/ 46889 h 252252"/>
              <a:gd name="connsiteX17" fmla="*/ 35612 w 252846"/>
              <a:gd name="connsiteY17" fmla="*/ 74785 h 252252"/>
              <a:gd name="connsiteX18" fmla="*/ 26116 w 252846"/>
              <a:gd name="connsiteY18" fmla="*/ 97933 h 252252"/>
              <a:gd name="connsiteX19" fmla="*/ 0 w 252846"/>
              <a:gd name="connsiteY19" fmla="*/ 110991 h 252252"/>
              <a:gd name="connsiteX20" fmla="*/ 0 w 252846"/>
              <a:gd name="connsiteY20" fmla="*/ 140668 h 252252"/>
              <a:gd name="connsiteX21" fmla="*/ 26116 w 252846"/>
              <a:gd name="connsiteY21" fmla="*/ 153726 h 252252"/>
              <a:gd name="connsiteX22" fmla="*/ 35612 w 252846"/>
              <a:gd name="connsiteY22" fmla="*/ 176874 h 252252"/>
              <a:gd name="connsiteX23" fmla="*/ 26709 w 252846"/>
              <a:gd name="connsiteY23" fmla="*/ 204770 h 252252"/>
              <a:gd name="connsiteX24" fmla="*/ 47483 w 252846"/>
              <a:gd name="connsiteY24" fmla="*/ 225543 h 252252"/>
              <a:gd name="connsiteX25" fmla="*/ 75379 w 252846"/>
              <a:gd name="connsiteY25" fmla="*/ 216640 h 252252"/>
              <a:gd name="connsiteX26" fmla="*/ 98527 w 252846"/>
              <a:gd name="connsiteY26" fmla="*/ 226137 h 252252"/>
              <a:gd name="connsiteX27" fmla="*/ 111585 w 252846"/>
              <a:gd name="connsiteY27" fmla="*/ 252253 h 252252"/>
              <a:gd name="connsiteX28" fmla="*/ 141261 w 252846"/>
              <a:gd name="connsiteY28" fmla="*/ 252253 h 252252"/>
              <a:gd name="connsiteX29" fmla="*/ 154319 w 252846"/>
              <a:gd name="connsiteY29" fmla="*/ 226137 h 252252"/>
              <a:gd name="connsiteX30" fmla="*/ 177467 w 252846"/>
              <a:gd name="connsiteY30" fmla="*/ 216640 h 252252"/>
              <a:gd name="connsiteX31" fmla="*/ 205363 w 252846"/>
              <a:gd name="connsiteY31" fmla="*/ 226137 h 252252"/>
              <a:gd name="connsiteX32" fmla="*/ 226137 w 252846"/>
              <a:gd name="connsiteY32" fmla="*/ 204770 h 252252"/>
              <a:gd name="connsiteX33" fmla="*/ 217234 w 252846"/>
              <a:gd name="connsiteY33" fmla="*/ 177467 h 252252"/>
              <a:gd name="connsiteX34" fmla="*/ 226731 w 252846"/>
              <a:gd name="connsiteY34" fmla="*/ 154319 h 252252"/>
              <a:gd name="connsiteX35" fmla="*/ 252846 w 252846"/>
              <a:gd name="connsiteY35" fmla="*/ 141261 h 252252"/>
              <a:gd name="connsiteX36" fmla="*/ 252846 w 252846"/>
              <a:gd name="connsiteY36" fmla="*/ 111585 h 252252"/>
              <a:gd name="connsiteX37" fmla="*/ 226731 w 252846"/>
              <a:gd name="connsiteY37" fmla="*/ 98527 h 252252"/>
              <a:gd name="connsiteX38" fmla="*/ 217234 w 252846"/>
              <a:gd name="connsiteY38" fmla="*/ 75379 h 2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2846" h="252252">
                <a:moveTo>
                  <a:pt x="126423" y="170938"/>
                </a:moveTo>
                <a:cubicBezTo>
                  <a:pt x="101495" y="170938"/>
                  <a:pt x="81908" y="150758"/>
                  <a:pt x="81908" y="126423"/>
                </a:cubicBezTo>
                <a:cubicBezTo>
                  <a:pt x="81908" y="101495"/>
                  <a:pt x="102088" y="81908"/>
                  <a:pt x="126423" y="81908"/>
                </a:cubicBezTo>
                <a:cubicBezTo>
                  <a:pt x="151352" y="81908"/>
                  <a:pt x="170938" y="102088"/>
                  <a:pt x="170938" y="126423"/>
                </a:cubicBezTo>
                <a:cubicBezTo>
                  <a:pt x="170938" y="150758"/>
                  <a:pt x="151352" y="170938"/>
                  <a:pt x="126423" y="170938"/>
                </a:cubicBezTo>
                <a:lnTo>
                  <a:pt x="126423" y="170938"/>
                </a:lnTo>
                <a:close/>
                <a:moveTo>
                  <a:pt x="217234" y="75379"/>
                </a:moveTo>
                <a:lnTo>
                  <a:pt x="226731" y="47483"/>
                </a:lnTo>
                <a:lnTo>
                  <a:pt x="205363" y="26116"/>
                </a:lnTo>
                <a:lnTo>
                  <a:pt x="177467" y="35612"/>
                </a:lnTo>
                <a:cubicBezTo>
                  <a:pt x="170345" y="31457"/>
                  <a:pt x="162035" y="28490"/>
                  <a:pt x="154319" y="26116"/>
                </a:cubicBezTo>
                <a:lnTo>
                  <a:pt x="141261" y="0"/>
                </a:lnTo>
                <a:lnTo>
                  <a:pt x="111585" y="0"/>
                </a:lnTo>
                <a:lnTo>
                  <a:pt x="98527" y="26116"/>
                </a:lnTo>
                <a:cubicBezTo>
                  <a:pt x="90217" y="28490"/>
                  <a:pt x="82501" y="31457"/>
                  <a:pt x="75379" y="35612"/>
                </a:cubicBezTo>
                <a:lnTo>
                  <a:pt x="47483" y="26116"/>
                </a:lnTo>
                <a:lnTo>
                  <a:pt x="26709" y="46889"/>
                </a:lnTo>
                <a:lnTo>
                  <a:pt x="35612" y="74785"/>
                </a:lnTo>
                <a:cubicBezTo>
                  <a:pt x="31457" y="81908"/>
                  <a:pt x="28490" y="90217"/>
                  <a:pt x="26116" y="97933"/>
                </a:cubicBezTo>
                <a:lnTo>
                  <a:pt x="0" y="110991"/>
                </a:lnTo>
                <a:lnTo>
                  <a:pt x="0" y="140668"/>
                </a:lnTo>
                <a:lnTo>
                  <a:pt x="26116" y="153726"/>
                </a:lnTo>
                <a:cubicBezTo>
                  <a:pt x="28490" y="162035"/>
                  <a:pt x="31457" y="169751"/>
                  <a:pt x="35612" y="176874"/>
                </a:cubicBezTo>
                <a:lnTo>
                  <a:pt x="26709" y="204770"/>
                </a:lnTo>
                <a:lnTo>
                  <a:pt x="47483" y="225543"/>
                </a:lnTo>
                <a:lnTo>
                  <a:pt x="75379" y="216640"/>
                </a:lnTo>
                <a:cubicBezTo>
                  <a:pt x="82501" y="220795"/>
                  <a:pt x="90217" y="223763"/>
                  <a:pt x="98527" y="226137"/>
                </a:cubicBezTo>
                <a:lnTo>
                  <a:pt x="111585" y="252253"/>
                </a:lnTo>
                <a:lnTo>
                  <a:pt x="141261" y="252253"/>
                </a:lnTo>
                <a:lnTo>
                  <a:pt x="154319" y="226137"/>
                </a:lnTo>
                <a:cubicBezTo>
                  <a:pt x="162629" y="223763"/>
                  <a:pt x="170345" y="220795"/>
                  <a:pt x="177467" y="216640"/>
                </a:cubicBezTo>
                <a:lnTo>
                  <a:pt x="205363" y="226137"/>
                </a:lnTo>
                <a:lnTo>
                  <a:pt x="226137" y="204770"/>
                </a:lnTo>
                <a:lnTo>
                  <a:pt x="217234" y="177467"/>
                </a:lnTo>
                <a:cubicBezTo>
                  <a:pt x="221389" y="170345"/>
                  <a:pt x="224356" y="162629"/>
                  <a:pt x="226731" y="154319"/>
                </a:cubicBezTo>
                <a:lnTo>
                  <a:pt x="252846" y="141261"/>
                </a:lnTo>
                <a:lnTo>
                  <a:pt x="252846" y="111585"/>
                </a:lnTo>
                <a:lnTo>
                  <a:pt x="226731" y="98527"/>
                </a:lnTo>
                <a:cubicBezTo>
                  <a:pt x="224356" y="90217"/>
                  <a:pt x="221389" y="82501"/>
                  <a:pt x="217234" y="7537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5854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Freeform: Shape 61">
            <a:extLst>
              <a:ext uri="{FF2B5EF4-FFF2-40B4-BE49-F238E27FC236}">
                <a16:creationId xmlns:a16="http://schemas.microsoft.com/office/drawing/2014/main" id="{501C77E9-48CC-465C-9E60-94F71A18C62E}"/>
              </a:ext>
            </a:extLst>
          </p:cNvPr>
          <p:cNvSpPr/>
          <p:nvPr/>
        </p:nvSpPr>
        <p:spPr>
          <a:xfrm rot="19929633">
            <a:off x="8481391" y="5329318"/>
            <a:ext cx="490025" cy="448022"/>
          </a:xfrm>
          <a:custGeom>
            <a:avLst/>
            <a:gdLst>
              <a:gd name="connsiteX0" fmla="*/ 126423 w 252846"/>
              <a:gd name="connsiteY0" fmla="*/ 170938 h 252252"/>
              <a:gd name="connsiteX1" fmla="*/ 81908 w 252846"/>
              <a:gd name="connsiteY1" fmla="*/ 126423 h 252252"/>
              <a:gd name="connsiteX2" fmla="*/ 126423 w 252846"/>
              <a:gd name="connsiteY2" fmla="*/ 81908 h 252252"/>
              <a:gd name="connsiteX3" fmla="*/ 170938 w 252846"/>
              <a:gd name="connsiteY3" fmla="*/ 126423 h 252252"/>
              <a:gd name="connsiteX4" fmla="*/ 126423 w 252846"/>
              <a:gd name="connsiteY4" fmla="*/ 170938 h 252252"/>
              <a:gd name="connsiteX5" fmla="*/ 126423 w 252846"/>
              <a:gd name="connsiteY5" fmla="*/ 170938 h 252252"/>
              <a:gd name="connsiteX6" fmla="*/ 217234 w 252846"/>
              <a:gd name="connsiteY6" fmla="*/ 75379 h 252252"/>
              <a:gd name="connsiteX7" fmla="*/ 226731 w 252846"/>
              <a:gd name="connsiteY7" fmla="*/ 47483 h 252252"/>
              <a:gd name="connsiteX8" fmla="*/ 205363 w 252846"/>
              <a:gd name="connsiteY8" fmla="*/ 26116 h 252252"/>
              <a:gd name="connsiteX9" fmla="*/ 177467 w 252846"/>
              <a:gd name="connsiteY9" fmla="*/ 35612 h 252252"/>
              <a:gd name="connsiteX10" fmla="*/ 154319 w 252846"/>
              <a:gd name="connsiteY10" fmla="*/ 26116 h 252252"/>
              <a:gd name="connsiteX11" fmla="*/ 141261 w 252846"/>
              <a:gd name="connsiteY11" fmla="*/ 0 h 252252"/>
              <a:gd name="connsiteX12" fmla="*/ 111585 w 252846"/>
              <a:gd name="connsiteY12" fmla="*/ 0 h 252252"/>
              <a:gd name="connsiteX13" fmla="*/ 98527 w 252846"/>
              <a:gd name="connsiteY13" fmla="*/ 26116 h 252252"/>
              <a:gd name="connsiteX14" fmla="*/ 75379 w 252846"/>
              <a:gd name="connsiteY14" fmla="*/ 35612 h 252252"/>
              <a:gd name="connsiteX15" fmla="*/ 47483 w 252846"/>
              <a:gd name="connsiteY15" fmla="*/ 26116 h 252252"/>
              <a:gd name="connsiteX16" fmla="*/ 26709 w 252846"/>
              <a:gd name="connsiteY16" fmla="*/ 46889 h 252252"/>
              <a:gd name="connsiteX17" fmla="*/ 35612 w 252846"/>
              <a:gd name="connsiteY17" fmla="*/ 74785 h 252252"/>
              <a:gd name="connsiteX18" fmla="*/ 26116 w 252846"/>
              <a:gd name="connsiteY18" fmla="*/ 97933 h 252252"/>
              <a:gd name="connsiteX19" fmla="*/ 0 w 252846"/>
              <a:gd name="connsiteY19" fmla="*/ 110991 h 252252"/>
              <a:gd name="connsiteX20" fmla="*/ 0 w 252846"/>
              <a:gd name="connsiteY20" fmla="*/ 140668 h 252252"/>
              <a:gd name="connsiteX21" fmla="*/ 26116 w 252846"/>
              <a:gd name="connsiteY21" fmla="*/ 153726 h 252252"/>
              <a:gd name="connsiteX22" fmla="*/ 35612 w 252846"/>
              <a:gd name="connsiteY22" fmla="*/ 176874 h 252252"/>
              <a:gd name="connsiteX23" fmla="*/ 26709 w 252846"/>
              <a:gd name="connsiteY23" fmla="*/ 204770 h 252252"/>
              <a:gd name="connsiteX24" fmla="*/ 47483 w 252846"/>
              <a:gd name="connsiteY24" fmla="*/ 225543 h 252252"/>
              <a:gd name="connsiteX25" fmla="*/ 75379 w 252846"/>
              <a:gd name="connsiteY25" fmla="*/ 216640 h 252252"/>
              <a:gd name="connsiteX26" fmla="*/ 98527 w 252846"/>
              <a:gd name="connsiteY26" fmla="*/ 226137 h 252252"/>
              <a:gd name="connsiteX27" fmla="*/ 111585 w 252846"/>
              <a:gd name="connsiteY27" fmla="*/ 252253 h 252252"/>
              <a:gd name="connsiteX28" fmla="*/ 141261 w 252846"/>
              <a:gd name="connsiteY28" fmla="*/ 252253 h 252252"/>
              <a:gd name="connsiteX29" fmla="*/ 154319 w 252846"/>
              <a:gd name="connsiteY29" fmla="*/ 226137 h 252252"/>
              <a:gd name="connsiteX30" fmla="*/ 177467 w 252846"/>
              <a:gd name="connsiteY30" fmla="*/ 216640 h 252252"/>
              <a:gd name="connsiteX31" fmla="*/ 205363 w 252846"/>
              <a:gd name="connsiteY31" fmla="*/ 226137 h 252252"/>
              <a:gd name="connsiteX32" fmla="*/ 226137 w 252846"/>
              <a:gd name="connsiteY32" fmla="*/ 204770 h 252252"/>
              <a:gd name="connsiteX33" fmla="*/ 217234 w 252846"/>
              <a:gd name="connsiteY33" fmla="*/ 177467 h 252252"/>
              <a:gd name="connsiteX34" fmla="*/ 226731 w 252846"/>
              <a:gd name="connsiteY34" fmla="*/ 154319 h 252252"/>
              <a:gd name="connsiteX35" fmla="*/ 252846 w 252846"/>
              <a:gd name="connsiteY35" fmla="*/ 141261 h 252252"/>
              <a:gd name="connsiteX36" fmla="*/ 252846 w 252846"/>
              <a:gd name="connsiteY36" fmla="*/ 111585 h 252252"/>
              <a:gd name="connsiteX37" fmla="*/ 226731 w 252846"/>
              <a:gd name="connsiteY37" fmla="*/ 98527 h 252252"/>
              <a:gd name="connsiteX38" fmla="*/ 217234 w 252846"/>
              <a:gd name="connsiteY38" fmla="*/ 75379 h 2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2846" h="252252">
                <a:moveTo>
                  <a:pt x="126423" y="170938"/>
                </a:moveTo>
                <a:cubicBezTo>
                  <a:pt x="101495" y="170938"/>
                  <a:pt x="81908" y="150758"/>
                  <a:pt x="81908" y="126423"/>
                </a:cubicBezTo>
                <a:cubicBezTo>
                  <a:pt x="81908" y="101495"/>
                  <a:pt x="102088" y="81908"/>
                  <a:pt x="126423" y="81908"/>
                </a:cubicBezTo>
                <a:cubicBezTo>
                  <a:pt x="151352" y="81908"/>
                  <a:pt x="170938" y="102088"/>
                  <a:pt x="170938" y="126423"/>
                </a:cubicBezTo>
                <a:cubicBezTo>
                  <a:pt x="170938" y="150758"/>
                  <a:pt x="151352" y="170938"/>
                  <a:pt x="126423" y="170938"/>
                </a:cubicBezTo>
                <a:lnTo>
                  <a:pt x="126423" y="170938"/>
                </a:lnTo>
                <a:close/>
                <a:moveTo>
                  <a:pt x="217234" y="75379"/>
                </a:moveTo>
                <a:lnTo>
                  <a:pt x="226731" y="47483"/>
                </a:lnTo>
                <a:lnTo>
                  <a:pt x="205363" y="26116"/>
                </a:lnTo>
                <a:lnTo>
                  <a:pt x="177467" y="35612"/>
                </a:lnTo>
                <a:cubicBezTo>
                  <a:pt x="170345" y="31457"/>
                  <a:pt x="162035" y="28490"/>
                  <a:pt x="154319" y="26116"/>
                </a:cubicBezTo>
                <a:lnTo>
                  <a:pt x="141261" y="0"/>
                </a:lnTo>
                <a:lnTo>
                  <a:pt x="111585" y="0"/>
                </a:lnTo>
                <a:lnTo>
                  <a:pt x="98527" y="26116"/>
                </a:lnTo>
                <a:cubicBezTo>
                  <a:pt x="90217" y="28490"/>
                  <a:pt x="82501" y="31457"/>
                  <a:pt x="75379" y="35612"/>
                </a:cubicBezTo>
                <a:lnTo>
                  <a:pt x="47483" y="26116"/>
                </a:lnTo>
                <a:lnTo>
                  <a:pt x="26709" y="46889"/>
                </a:lnTo>
                <a:lnTo>
                  <a:pt x="35612" y="74785"/>
                </a:lnTo>
                <a:cubicBezTo>
                  <a:pt x="31457" y="81908"/>
                  <a:pt x="28490" y="90217"/>
                  <a:pt x="26116" y="97933"/>
                </a:cubicBezTo>
                <a:lnTo>
                  <a:pt x="0" y="110991"/>
                </a:lnTo>
                <a:lnTo>
                  <a:pt x="0" y="140668"/>
                </a:lnTo>
                <a:lnTo>
                  <a:pt x="26116" y="153726"/>
                </a:lnTo>
                <a:cubicBezTo>
                  <a:pt x="28490" y="162035"/>
                  <a:pt x="31457" y="169751"/>
                  <a:pt x="35612" y="176874"/>
                </a:cubicBezTo>
                <a:lnTo>
                  <a:pt x="26709" y="204770"/>
                </a:lnTo>
                <a:lnTo>
                  <a:pt x="47483" y="225543"/>
                </a:lnTo>
                <a:lnTo>
                  <a:pt x="75379" y="216640"/>
                </a:lnTo>
                <a:cubicBezTo>
                  <a:pt x="82501" y="220795"/>
                  <a:pt x="90217" y="223763"/>
                  <a:pt x="98527" y="226137"/>
                </a:cubicBezTo>
                <a:lnTo>
                  <a:pt x="111585" y="252253"/>
                </a:lnTo>
                <a:lnTo>
                  <a:pt x="141261" y="252253"/>
                </a:lnTo>
                <a:lnTo>
                  <a:pt x="154319" y="226137"/>
                </a:lnTo>
                <a:cubicBezTo>
                  <a:pt x="162629" y="223763"/>
                  <a:pt x="170345" y="220795"/>
                  <a:pt x="177467" y="216640"/>
                </a:cubicBezTo>
                <a:lnTo>
                  <a:pt x="205363" y="226137"/>
                </a:lnTo>
                <a:lnTo>
                  <a:pt x="226137" y="204770"/>
                </a:lnTo>
                <a:lnTo>
                  <a:pt x="217234" y="177467"/>
                </a:lnTo>
                <a:cubicBezTo>
                  <a:pt x="221389" y="170345"/>
                  <a:pt x="224356" y="162629"/>
                  <a:pt x="226731" y="154319"/>
                </a:cubicBezTo>
                <a:lnTo>
                  <a:pt x="252846" y="141261"/>
                </a:lnTo>
                <a:lnTo>
                  <a:pt x="252846" y="111585"/>
                </a:lnTo>
                <a:lnTo>
                  <a:pt x="226731" y="98527"/>
                </a:lnTo>
                <a:cubicBezTo>
                  <a:pt x="224356" y="90217"/>
                  <a:pt x="221389" y="82501"/>
                  <a:pt x="217234" y="7537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854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23379" y="1335350"/>
            <a:ext cx="182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УСТНОМ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7976603" y="1858267"/>
            <a:ext cx="0" cy="978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H="1">
            <a:off x="8287228" y="1858267"/>
            <a:ext cx="1" cy="193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Скругленный прямоугольник 98"/>
          <p:cNvSpPr/>
          <p:nvPr/>
        </p:nvSpPr>
        <p:spPr>
          <a:xfrm>
            <a:off x="6203247" y="4804165"/>
            <a:ext cx="3325275" cy="993405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69716" y="4971902"/>
            <a:ext cx="218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800" dirty="0">
                <a:solidFill>
                  <a:schemeClr val="bg2"/>
                </a:solidFill>
              </a:rPr>
              <a:t>Ведомственный сегмент платформы обратной связи</a:t>
            </a:r>
            <a:r>
              <a:rPr lang="en-US" sz="800" dirty="0">
                <a:solidFill>
                  <a:schemeClr val="bg2"/>
                </a:solidFill>
              </a:rPr>
              <a:t> </a:t>
            </a:r>
            <a:r>
              <a:rPr lang="ru-RU" sz="800" dirty="0">
                <a:solidFill>
                  <a:schemeClr val="bg2"/>
                </a:solidFill>
              </a:rPr>
              <a:t>на базе государственной информационной системы «Единый портал государственных и муниципальных услуг (функций)»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>
            <a:off x="8617426" y="1862068"/>
            <a:ext cx="48709" cy="2942097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84693" y="5094370"/>
            <a:ext cx="4857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96815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83" y="79483"/>
            <a:ext cx="8229599" cy="475346"/>
          </a:xfrm>
        </p:spPr>
        <p:txBody>
          <a:bodyPr/>
          <a:lstStyle/>
          <a:p>
            <a:r>
              <a:rPr lang="en-US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VI. </a:t>
            </a:r>
            <a:r>
              <a:rPr lang="ru-RU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обращений граждан и организаций, рассмотренных  </a:t>
            </a:r>
            <a:br>
              <a:rPr lang="ru-RU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территориальных органах МЧС России за 9 месяцев 2022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5130" y="896114"/>
            <a:ext cx="727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35581"/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Наибольшее количество обращений поступило в ГУ МЧС России по субъектам РФ, входящих в ЦФО (г. Москва - </a:t>
            </a:r>
            <a:r>
              <a:rPr lang="en-US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723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Московская область - </a:t>
            </a:r>
            <a:r>
              <a:rPr lang="en-US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4764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), ПФО (Республика Удмуртия – </a:t>
            </a:r>
            <a:r>
              <a:rPr lang="en-US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2934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Саратовская область -</a:t>
            </a:r>
            <a:r>
              <a:rPr lang="ru-RU" sz="1200" b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2065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), СФО (Кемеровская область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2789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Новосибирская область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2516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" y="8941"/>
            <a:ext cx="391053" cy="514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618517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109;p1" descr="https://rusmedpro.ru/assets/images/rf-ma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57" y="583439"/>
            <a:ext cx="2245373" cy="13324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24627"/>
              </p:ext>
            </p:extLst>
          </p:nvPr>
        </p:nvGraphicFramePr>
        <p:xfrm>
          <a:off x="308114" y="1794907"/>
          <a:ext cx="9220409" cy="485732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4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501">
                <a:tc rowSpan="2"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Федеральные округа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поступивших обращений:</a:t>
                      </a: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 месяцев 2021 года</a:t>
                      </a: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 месяцев 2022 года</a:t>
                      </a: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Динамика изменений </a:t>
                      </a: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 % отношении</a:t>
                      </a: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ЦФО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22 6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22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617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0,2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ПФО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155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1 0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34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СФО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10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634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13 457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26,5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СЗФО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11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0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12 60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14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УФО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966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753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10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ЮФО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0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250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17,2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ДФО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007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- 2,3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СКФО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833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990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8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454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Итого по Российской Федерации: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93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716</a:t>
                      </a:r>
                      <a:endParaRPr lang="ru-RU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2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9,6</a:t>
                      </a:r>
                      <a:r>
                        <a:rPr lang="ru-RU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45632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118227"/>
              </p:ext>
            </p:extLst>
          </p:nvPr>
        </p:nvGraphicFramePr>
        <p:xfrm>
          <a:off x="-406204" y="1987647"/>
          <a:ext cx="5471089" cy="175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54058" y="1199262"/>
            <a:ext cx="1063488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97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0493" y="1200374"/>
            <a:ext cx="3378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cap="all" dirty="0">
                <a:solidFill>
                  <a:srgbClr val="1F497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принято на личном приеме должностными лицами в Общественной приемной МЧС России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00799" y="4372369"/>
            <a:ext cx="3623631" cy="1488806"/>
            <a:chOff x="1446541" y="3936982"/>
            <a:chExt cx="3438051" cy="1429765"/>
          </a:xfrm>
        </p:grpSpPr>
        <p:sp>
          <p:nvSpPr>
            <p:cNvPr id="18" name="TextBox 17"/>
            <p:cNvSpPr txBox="1"/>
            <p:nvPr/>
          </p:nvSpPr>
          <p:spPr>
            <a:xfrm>
              <a:off x="2380994" y="3956904"/>
              <a:ext cx="2503598" cy="53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cap="all" dirty="0">
                  <a:solidFill>
                    <a:srgbClr val="1F497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 порядка рассмотрения и статуса обращений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446541" y="3936982"/>
              <a:ext cx="887955" cy="3546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F81BD"/>
                  </a:solidFill>
                </a:rPr>
                <a:t>1609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598702" y="4474939"/>
              <a:ext cx="599306" cy="3546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F81BD"/>
                  </a:solidFill>
                </a:rPr>
                <a:t>95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5328" y="4540516"/>
              <a:ext cx="2098684" cy="38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cap="all" dirty="0">
                  <a:solidFill>
                    <a:srgbClr val="1F497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происшествий и </a:t>
              </a:r>
              <a:r>
                <a:rPr lang="ru-RU" sz="1000" cap="all" dirty="0" err="1">
                  <a:solidFill>
                    <a:srgbClr val="1F497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чс</a:t>
              </a:r>
              <a:endParaRPr lang="ru-RU" sz="1000" cap="all" dirty="0">
                <a:solidFill>
                  <a:srgbClr val="1F497D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477470" y="4985782"/>
              <a:ext cx="762340" cy="3546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F81BD"/>
                  </a:solidFill>
                </a:rPr>
                <a:t>108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79337" y="4982504"/>
              <a:ext cx="2464077" cy="38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cap="all" dirty="0">
                  <a:solidFill>
                    <a:srgbClr val="1F497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записи на личный прием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909656" y="1224009"/>
            <a:ext cx="397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cap="all" dirty="0">
                <a:solidFill>
                  <a:srgbClr val="1F497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принято на личном приеме</a:t>
            </a:r>
          </a:p>
          <a:p>
            <a:pPr algn="ctr"/>
            <a:r>
              <a:rPr lang="ru-RU" sz="1000" cap="all" dirty="0">
                <a:solidFill>
                  <a:srgbClr val="1F497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Должностными ЛИЦАМИ ТЕРРИТОРИАЛЬНЫХ ОРГАНОВ,  Организаций и учреждений МЧС России </a:t>
            </a:r>
          </a:p>
          <a:p>
            <a:pPr algn="ctr"/>
            <a:endParaRPr lang="ru-RU" sz="1000" cap="all" dirty="0">
              <a:solidFill>
                <a:srgbClr val="1F497D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83680" y="1260324"/>
            <a:ext cx="1139180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20 140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79475" y="1768337"/>
            <a:ext cx="167542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>
                <a:solidFill>
                  <a:srgbClr val="1F497D"/>
                </a:solidFill>
              </a:rPr>
              <a:t>(9 мес. 2021 г. – 26 200)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761479" y="1768337"/>
            <a:ext cx="182093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>
                <a:solidFill>
                  <a:srgbClr val="1F497D"/>
                </a:solidFill>
              </a:rPr>
              <a:t>(-23%)</a:t>
            </a:r>
          </a:p>
        </p:txBody>
      </p:sp>
      <p:sp>
        <p:nvSpPr>
          <p:cNvPr id="40" name="Freeform 8"/>
          <p:cNvSpPr>
            <a:spLocks noChangeAspect="1"/>
          </p:cNvSpPr>
          <p:nvPr/>
        </p:nvSpPr>
        <p:spPr bwMode="gray">
          <a:xfrm>
            <a:off x="7367263" y="1793642"/>
            <a:ext cx="248031" cy="285863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55484" y="635940"/>
            <a:ext cx="4843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00" b="1" i="1" dirty="0">
                <a:solidFill>
                  <a:srgbClr val="1F497D"/>
                </a:solidFill>
                <a:cs typeface="Arial" panose="020B0604020202020204" pitchFamily="34" charset="0"/>
              </a:rPr>
              <a:t>Личный прием в территориальных органах МЧС России, </a:t>
            </a:r>
          </a:p>
          <a:p>
            <a:pPr algn="ctr"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00" b="1" i="1" dirty="0">
                <a:solidFill>
                  <a:srgbClr val="1F497D"/>
                </a:solidFill>
                <a:cs typeface="Arial" panose="020B0604020202020204" pitchFamily="34" charset="0"/>
              </a:rPr>
              <a:t>организациях и учреждениях МЧС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3601" y="760101"/>
            <a:ext cx="4780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00" b="1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в центральном аппарате МЧС России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0388" y="5881502"/>
            <a:ext cx="27891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cap="all" dirty="0">
                <a:solidFill>
                  <a:srgbClr val="1F497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 вопросам ситуации на Украине (эвакуация, оказание помощи и др.)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91912" y="5967597"/>
            <a:ext cx="877290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</a:rPr>
              <a:t>123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803308" y="1063607"/>
            <a:ext cx="3472962" cy="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614012" y="1046639"/>
            <a:ext cx="3298351" cy="11997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>
          <a:xfrm>
            <a:off x="5260900" y="1755246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365" y="36668"/>
            <a:ext cx="358676" cy="4717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205675" y="22572"/>
            <a:ext cx="7981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VII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Личный прием г</a:t>
            </a:r>
            <a:r>
              <a:rPr lang="ru-RU" sz="1600" b="1" dirty="0">
                <a:solidFill>
                  <a:srgbClr val="DEA04E"/>
                </a:solidFill>
                <a:cs typeface="Arial" panose="020B0604020202020204" pitchFamily="34" charset="0"/>
                <a:sym typeface="Calibri"/>
              </a:rPr>
              <a:t>раждан должностными лицами МЧС России и территориальных органов МЧС России за 9 месяцев 2022 года</a:t>
            </a:r>
          </a:p>
          <a:p>
            <a:pPr algn="ctr"/>
            <a:endParaRPr lang="ru-RU" sz="1200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3553" y="595097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5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6</a:t>
            </a:fld>
            <a:r>
              <a:rPr lang="ru-RU" sz="1900" b="1" dirty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50565" y="2510341"/>
            <a:ext cx="982203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</a:rPr>
              <a:t>18 129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96977" y="2390342"/>
            <a:ext cx="33711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КОНСУЛЬТАЦИЙ ГРАЖДАН</a:t>
            </a:r>
            <a:r>
              <a:rPr lang="en-US" sz="10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ПО ВОПРОСАМ  ПОЖАРНОЙ БЕЗОПАСНОСТИ  ПРОВЕДЕНО ТЕРРИТОРИАЛЬНЫМИ ОТДЕЛАМИ (ОТДЕЛЕНИЯМИ) НАДЗОРНОЙ ДЕЯТЕЛЬНОСТИ И ПРОФИЛАКТИЧЕСКОЙ РАБОТЫ </a:t>
            </a:r>
            <a:endParaRPr lang="ru-RU" sz="1000" cap="all" dirty="0">
              <a:solidFill>
                <a:srgbClr val="1F497D">
                  <a:lumMod val="75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50383" y="3752228"/>
            <a:ext cx="4867925" cy="963738"/>
            <a:chOff x="1376334" y="3820200"/>
            <a:chExt cx="4428391" cy="205566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376334" y="3820200"/>
              <a:ext cx="713505" cy="78774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385360" y="3937066"/>
              <a:ext cx="806008" cy="78774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F81BD"/>
                  </a:solidFill>
                </a:rPr>
                <a:t>1935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7759" y="5350672"/>
              <a:ext cx="2866667" cy="5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1000" cap="all" dirty="0">
                <a:solidFill>
                  <a:srgbClr val="1F497D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89839" y="3821421"/>
              <a:ext cx="3714886" cy="118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cap="all" dirty="0">
                  <a:solidFill>
                    <a:srgbClr val="1F497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    граждан принято с использованием </a:t>
              </a:r>
            </a:p>
            <a:p>
              <a:pPr algn="ctr"/>
              <a:r>
                <a:rPr lang="ru-RU" sz="1000" cap="all" dirty="0">
                  <a:solidFill>
                    <a:srgbClr val="1F497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специальных технических средств связи</a:t>
              </a:r>
            </a:p>
            <a:p>
              <a:pPr algn="ctr"/>
              <a:r>
                <a:rPr lang="ru-RU" sz="1000" cap="all" dirty="0">
                  <a:solidFill>
                    <a:srgbClr val="1F497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(телефонные средства связи, ВКС)</a:t>
              </a:r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>
            <a:off x="305522" y="1709600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25049" y="4314281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76875" y="5625871"/>
            <a:ext cx="40777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>
                <a:solidFill>
                  <a:srgbClr val="1F497D"/>
                </a:solidFill>
                <a:cs typeface="Arial" panose="020B0604020202020204" pitchFamily="34" charset="0"/>
              </a:rPr>
              <a:t>Во всех </a:t>
            </a: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</a:rPr>
              <a:t>85</a:t>
            </a:r>
            <a:r>
              <a:rPr lang="ru-RU" sz="1000" dirty="0">
                <a:solidFill>
                  <a:srgbClr val="1F497D"/>
                </a:solidFill>
                <a:cs typeface="Arial" panose="020B0604020202020204" pitchFamily="34" charset="0"/>
              </a:rPr>
              <a:t> территориальных органах МЧС России в соответствии с решением Коллегии МЧС России  </a:t>
            </a:r>
            <a:br>
              <a:rPr lang="ru-RU" sz="1000" dirty="0">
                <a:solidFill>
                  <a:srgbClr val="1F497D"/>
                </a:solidFill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1F497D"/>
                </a:solidFill>
                <a:cs typeface="Arial" panose="020B0604020202020204" pitchFamily="34" charset="0"/>
              </a:rPr>
              <a:t>от 16.02.2022 №1/I (</a:t>
            </a:r>
            <a:r>
              <a:rPr lang="ru-RU" sz="1000" dirty="0" err="1">
                <a:solidFill>
                  <a:srgbClr val="1F497D"/>
                </a:solidFill>
                <a:cs typeface="Arial" panose="020B0604020202020204" pitchFamily="34" charset="0"/>
              </a:rPr>
              <a:t>пп</a:t>
            </a:r>
            <a:r>
              <a:rPr lang="ru-RU" sz="1000" dirty="0">
                <a:solidFill>
                  <a:srgbClr val="1F497D"/>
                </a:solidFill>
                <a:cs typeface="Arial" panose="020B0604020202020204" pitchFamily="34" charset="0"/>
              </a:rPr>
              <a:t>. 17 п. 30) реализованы мероприятия по проведению личного приема в ежедневном режиме сотрудниками (работниками) групп по работе с обращениями граждан.</a:t>
            </a:r>
            <a:endParaRPr lang="ru-RU" sz="14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9747" y="3300472"/>
            <a:ext cx="18430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1F497D"/>
                </a:solidFill>
                <a:cs typeface="Arial" panose="020B0604020202020204" pitchFamily="34" charset="0"/>
              </a:rPr>
              <a:t>Личный прием ведет </a:t>
            </a:r>
          </a:p>
          <a:p>
            <a:pPr algn="ctr"/>
            <a:r>
              <a:rPr lang="ru-RU" sz="900" b="1" dirty="0">
                <a:solidFill>
                  <a:srgbClr val="1F497D"/>
                </a:solidFill>
                <a:cs typeface="Arial" panose="020B0604020202020204" pitchFamily="34" charset="0"/>
              </a:rPr>
              <a:t>начальник ГУПО </a:t>
            </a:r>
          </a:p>
          <a:p>
            <a:pPr algn="ctr"/>
            <a:r>
              <a:rPr lang="ru-RU" sz="900" b="1" dirty="0">
                <a:solidFill>
                  <a:srgbClr val="1F497D"/>
                </a:solidFill>
                <a:cs typeface="Arial" panose="020B0604020202020204" pitchFamily="34" charset="0"/>
              </a:rPr>
              <a:t>Нелюбов В.Н.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515690" y="4014483"/>
            <a:ext cx="642254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</a:rPr>
              <a:t>675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17445" y="3991672"/>
            <a:ext cx="337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ГРАЖДАН ПРИНЯТО РУКОВОДИТЕЛЯМИ ТЕРРИТОРИАЛЬНЫХ ОРГАНОВ МЧС РОССИИ</a:t>
            </a:r>
            <a:endParaRPr lang="ru-RU" sz="1000" cap="all" dirty="0">
              <a:solidFill>
                <a:srgbClr val="1F497D">
                  <a:lumMod val="75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492744" y="3367982"/>
            <a:ext cx="655892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</a:rPr>
              <a:t>975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543833" y="5053698"/>
            <a:ext cx="642254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</a:rPr>
              <a:t>99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17445" y="5008499"/>
            <a:ext cx="333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ГРАЖДАН ПРИНЯТО РУКОВОДИТЕЛЯМИ ТЕРИТОРИАЛЬНЫХ ОРГАНОВ МЧС РОССИИ </a:t>
            </a:r>
          </a:p>
          <a:p>
            <a:pPr algn="just"/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В ПРИЕМНЫХ ПРЕЗИДЕНТА РОССИЙСКОЙ ФЕДЕРАЦИИ В ФЕДЕРАЛЬНЫХ ОКРУГАХ</a:t>
            </a:r>
            <a:endParaRPr lang="ru-RU" sz="1000" cap="all" dirty="0">
              <a:solidFill>
                <a:srgbClr val="1F497D">
                  <a:lumMod val="75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96977" y="3256150"/>
            <a:ext cx="333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ГРАЖДАН ПРИНЯТО </a:t>
            </a:r>
            <a:r>
              <a:rPr lang="ru-RU" sz="1000" cap="all" dirty="0">
                <a:solidFill>
                  <a:srgbClr val="1F497D">
                    <a:lumMod val="75000"/>
                  </a:srgbClr>
                </a:solidFill>
              </a:rPr>
              <a:t>сотрудниками (работниками) групп по работе с обращениями граждан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ТЕРРИТОРИАЛЬНЫХ ОРГАНОВ МЧС РОССИИ</a:t>
            </a:r>
            <a:endParaRPr lang="ru-RU" sz="1000" cap="all" dirty="0">
              <a:solidFill>
                <a:srgbClr val="1F497D">
                  <a:lumMod val="75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42907" y="5646609"/>
            <a:ext cx="642254" cy="101564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</a:rPr>
              <a:t>!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553270" y="4493460"/>
            <a:ext cx="642254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</a:rPr>
              <a:t>262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07207" y="4514138"/>
            <a:ext cx="333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ГРАЖДАНИНА ПРИНЯТО РУКОВОДСТВОМ ОРГАНИЗАЦИЙ И УЧРЕЖДЕНИЙ  МЧС РОССИИ</a:t>
            </a:r>
            <a:endParaRPr lang="ru-RU" sz="1000" cap="all" dirty="0">
              <a:solidFill>
                <a:srgbClr val="1F497D">
                  <a:lumMod val="75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105808" y="634838"/>
            <a:ext cx="4768" cy="622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" r="34384"/>
          <a:stretch/>
        </p:blipFill>
        <p:spPr>
          <a:xfrm>
            <a:off x="220062" y="2066614"/>
            <a:ext cx="1870967" cy="1204599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73383" y="1728529"/>
            <a:ext cx="167542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>
                <a:solidFill>
                  <a:srgbClr val="1F497D"/>
                </a:solidFill>
              </a:rPr>
              <a:t>(9 мес. 2021 г. – 59)</a:t>
            </a:r>
          </a:p>
        </p:txBody>
      </p:sp>
      <p:sp>
        <p:nvSpPr>
          <p:cNvPr id="59" name="Freeform 8"/>
          <p:cNvSpPr>
            <a:spLocks noChangeAspect="1"/>
          </p:cNvSpPr>
          <p:nvPr/>
        </p:nvSpPr>
        <p:spPr bwMode="gray">
          <a:xfrm rot="10800000">
            <a:off x="2041703" y="1743610"/>
            <a:ext cx="248031" cy="285863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6567" y="1747899"/>
            <a:ext cx="631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35007"/>
            <a:r>
              <a:rPr lang="ru-RU" sz="1000" dirty="0">
                <a:solidFill>
                  <a:srgbClr val="1F497D"/>
                </a:solidFill>
              </a:rPr>
              <a:t>(64,4%)</a:t>
            </a:r>
          </a:p>
        </p:txBody>
      </p:sp>
    </p:spTree>
    <p:extLst>
      <p:ext uri="{BB962C8B-B14F-4D97-AF65-F5344CB8AC3E}">
        <p14:creationId xmlns:p14="http://schemas.microsoft.com/office/powerpoint/2010/main" val="18933710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05331" y="3451382"/>
            <a:ext cx="39029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                              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</a:rPr>
              <a:t>                            Сибирский ФО – </a:t>
            </a:r>
            <a:r>
              <a:rPr lang="ru-RU" sz="1200" b="1" dirty="0">
                <a:solidFill>
                  <a:schemeClr val="bg2"/>
                </a:solidFill>
              </a:rPr>
              <a:t>1563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</a:rPr>
              <a:t>                                 Центральный ФО – </a:t>
            </a:r>
            <a:r>
              <a:rPr lang="ru-RU" sz="1200" b="1" dirty="0">
                <a:solidFill>
                  <a:schemeClr val="bg2"/>
                </a:solidFill>
              </a:rPr>
              <a:t>997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</a:rPr>
              <a:t>                                 Приволжский ФО – </a:t>
            </a:r>
            <a:r>
              <a:rPr lang="ru-RU" sz="1200" b="1" dirty="0">
                <a:solidFill>
                  <a:schemeClr val="bg2"/>
                </a:solidFill>
              </a:rPr>
              <a:t>337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</a:rPr>
              <a:t>                                 Южный ФО – </a:t>
            </a:r>
            <a:r>
              <a:rPr lang="ru-RU" sz="1200" b="1" dirty="0">
                <a:solidFill>
                  <a:schemeClr val="bg2"/>
                </a:solidFill>
              </a:rPr>
              <a:t>299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</a:rPr>
              <a:t>                                 Северо-Западный ФО – </a:t>
            </a:r>
            <a:r>
              <a:rPr lang="ru-RU" sz="1200" b="1" dirty="0">
                <a:solidFill>
                  <a:schemeClr val="bg2"/>
                </a:solidFill>
              </a:rPr>
              <a:t>225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</a:rPr>
              <a:t>                                 Дальневосточный ФО – </a:t>
            </a:r>
            <a:r>
              <a:rPr lang="ru-RU" sz="1200" b="1" dirty="0">
                <a:solidFill>
                  <a:schemeClr val="bg2"/>
                </a:solidFill>
              </a:rPr>
              <a:t>150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</a:rPr>
              <a:t>                                 Северо-Кавказский ФО – </a:t>
            </a:r>
            <a:r>
              <a:rPr lang="ru-RU" sz="1200" b="1" dirty="0">
                <a:solidFill>
                  <a:schemeClr val="bg2"/>
                </a:solidFill>
              </a:rPr>
              <a:t>140</a:t>
            </a:r>
            <a:r>
              <a:rPr lang="ru-RU" sz="1200" dirty="0">
                <a:solidFill>
                  <a:schemeClr val="bg2"/>
                </a:solidFill>
              </a:rPr>
              <a:t>                         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</a:rPr>
              <a:t>                            Уральский ФО -   </a:t>
            </a:r>
            <a:r>
              <a:rPr lang="ru-RU" sz="1200" b="1" dirty="0">
                <a:solidFill>
                  <a:schemeClr val="bg2"/>
                </a:solidFill>
              </a:rPr>
              <a:t>92</a:t>
            </a:r>
          </a:p>
          <a:p>
            <a:pPr algn="r"/>
            <a:endParaRPr lang="ru-RU" sz="1200" dirty="0"/>
          </a:p>
          <a:p>
            <a:endParaRPr lang="ru-RU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4" y="1520063"/>
            <a:ext cx="668337" cy="6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31" y="5847595"/>
            <a:ext cx="784269" cy="66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25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43" y="1509129"/>
            <a:ext cx="859249" cy="692382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0765" y="843972"/>
            <a:ext cx="92635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chemeClr val="bg2"/>
                </a:solidFill>
              </a:rPr>
              <a:t>В соответствии с приказом МЧС России от 14.09.2021 № 604 организована работа телефонов доверия в центральном аппарате и территориальных органах                          МЧС России. </a:t>
            </a:r>
            <a:r>
              <a:rPr lang="ru-RU" sz="900" dirty="0">
                <a:solidFill>
                  <a:srgbClr val="1F497D"/>
                </a:solidFill>
              </a:rPr>
              <a:t>По всем обращениям граждан операторы телефона доверия принимали меры по уточнению и проверке информации. </a:t>
            </a:r>
            <a:r>
              <a:rPr lang="ru-RU" sz="900" dirty="0">
                <a:solidFill>
                  <a:schemeClr val="bg2"/>
                </a:solidFill>
              </a:rPr>
              <a:t>Функционирование телефонов доверия позволило решить вопросы обращающихся граждан в оперативном порядке.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102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670851" y="131202"/>
            <a:ext cx="1284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VII</a:t>
            </a:r>
            <a:r>
              <a:rPr lang="en-US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Сведения об итогах работы телефонов доверия МЧС России </a:t>
            </a:r>
          </a:p>
          <a:p>
            <a:pPr algn="ctr"/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 2022 года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6345" y="734589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7</a:t>
            </a:fld>
            <a:r>
              <a:rPr lang="ru-RU" sz="1900" b="1" dirty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98851" y="1411595"/>
            <a:ext cx="470105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4587</a:t>
            </a:r>
            <a:r>
              <a:rPr lang="ru-RU" sz="900" cap="all" dirty="0">
                <a:solidFill>
                  <a:schemeClr val="bg2"/>
                </a:solidFill>
              </a:rPr>
              <a:t>  </a:t>
            </a:r>
            <a:r>
              <a:rPr lang="ru-RU" sz="900" b="1" cap="all" dirty="0">
                <a:solidFill>
                  <a:schemeClr val="bg2"/>
                </a:solidFill>
              </a:rPr>
              <a:t>звонков принято по телефонам доверия МЧС России</a:t>
            </a:r>
            <a:r>
              <a:rPr lang="ru-RU" sz="900" b="1" dirty="0">
                <a:solidFill>
                  <a:schemeClr val="bg2"/>
                </a:solidFill>
              </a:rPr>
              <a:t>:</a:t>
            </a:r>
          </a:p>
          <a:p>
            <a:endParaRPr lang="ru-RU" sz="900" dirty="0">
              <a:solidFill>
                <a:schemeClr val="bg2"/>
              </a:solidFill>
            </a:endParaRPr>
          </a:p>
          <a:p>
            <a:r>
              <a:rPr lang="ru-RU" sz="1600" b="1" dirty="0">
                <a:solidFill>
                  <a:schemeClr val="accent6"/>
                </a:solidFill>
              </a:rPr>
              <a:t> </a:t>
            </a:r>
            <a:r>
              <a:rPr lang="ru-RU" sz="1600" dirty="0">
                <a:solidFill>
                  <a:schemeClr val="accent1"/>
                </a:solidFill>
              </a:rPr>
              <a:t>3803</a:t>
            </a:r>
            <a:r>
              <a:rPr lang="ru-RU" sz="900" dirty="0">
                <a:solidFill>
                  <a:schemeClr val="bg2"/>
                </a:solidFill>
              </a:rPr>
              <a:t>    звонка принято оперативной дежурной сменой ГУ НЦУКС</a:t>
            </a:r>
          </a:p>
          <a:p>
            <a:r>
              <a:rPr lang="ru-RU" sz="1600" b="1" dirty="0">
                <a:solidFill>
                  <a:schemeClr val="accent6"/>
                </a:solidFill>
              </a:rPr>
              <a:t>   </a:t>
            </a:r>
            <a:r>
              <a:rPr lang="ru-RU" sz="1600" dirty="0">
                <a:solidFill>
                  <a:schemeClr val="accent1"/>
                </a:solidFill>
              </a:rPr>
              <a:t>784</a:t>
            </a:r>
            <a:r>
              <a:rPr lang="ru-RU" sz="1600" b="1" dirty="0">
                <a:solidFill>
                  <a:schemeClr val="accent6"/>
                </a:solidFill>
              </a:rPr>
              <a:t>  </a:t>
            </a:r>
            <a:r>
              <a:rPr lang="ru-RU" sz="900" dirty="0">
                <a:solidFill>
                  <a:schemeClr val="bg2"/>
                </a:solidFill>
              </a:rPr>
              <a:t>звонка</a:t>
            </a:r>
            <a:r>
              <a:rPr lang="ru-RU" sz="1600" b="1" dirty="0">
                <a:solidFill>
                  <a:schemeClr val="bg2"/>
                </a:solidFill>
              </a:rPr>
              <a:t> </a:t>
            </a:r>
            <a:r>
              <a:rPr lang="ru-RU" sz="900" dirty="0">
                <a:solidFill>
                  <a:schemeClr val="bg2"/>
                </a:solidFill>
              </a:rPr>
              <a:t>принято оперативной дежурной сменой ЦУКС 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37455" y="1281740"/>
            <a:ext cx="151689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1402 </a:t>
            </a:r>
          </a:p>
          <a:p>
            <a:r>
              <a:rPr lang="ru-RU" sz="900" dirty="0">
                <a:solidFill>
                  <a:schemeClr val="bg2"/>
                </a:solidFill>
              </a:rPr>
              <a:t>устных обращения зарегистрировано в СЭД</a:t>
            </a:r>
          </a:p>
          <a:p>
            <a:r>
              <a:rPr lang="ru-RU" sz="900" dirty="0">
                <a:solidFill>
                  <a:schemeClr val="bg2"/>
                </a:solidFill>
              </a:rPr>
              <a:t>и рассмотрено </a:t>
            </a:r>
          </a:p>
          <a:p>
            <a:endParaRPr lang="ru-RU" sz="900" dirty="0">
              <a:solidFill>
                <a:schemeClr val="bg2"/>
              </a:solidFill>
            </a:endParaRPr>
          </a:p>
          <a:p>
            <a:r>
              <a:rPr lang="ru-RU" sz="1600" b="1" dirty="0">
                <a:solidFill>
                  <a:schemeClr val="bg2"/>
                </a:solidFill>
              </a:rPr>
              <a:t>3185</a:t>
            </a:r>
          </a:p>
          <a:p>
            <a:r>
              <a:rPr lang="ru-RU" sz="900" dirty="0">
                <a:solidFill>
                  <a:schemeClr val="bg2"/>
                </a:solidFill>
              </a:rPr>
              <a:t>даны разъяснения в процессе разговора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056" y="2501796"/>
            <a:ext cx="92550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/>
                </a:solidFill>
              </a:rPr>
              <a:t>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044" y="3103578"/>
            <a:ext cx="51560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/>
                </a:solidFill>
              </a:rPr>
              <a:t>Тематика звонков, поступивших на телефоны доверия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51572" y="5788494"/>
            <a:ext cx="2256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/>
                </a:solidFill>
              </a:rPr>
              <a:t>Первичные</a:t>
            </a:r>
            <a:r>
              <a:rPr lang="en-US" sz="1200" b="1" dirty="0">
                <a:solidFill>
                  <a:schemeClr val="bg2"/>
                </a:solidFill>
              </a:rPr>
              <a:t>  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2 806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bg2"/>
                </a:solidFill>
              </a:rPr>
              <a:t>Анонимные                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1 590  </a:t>
            </a:r>
          </a:p>
          <a:p>
            <a:r>
              <a:rPr lang="ru-RU" sz="1200" b="1" dirty="0">
                <a:solidFill>
                  <a:schemeClr val="bg2"/>
                </a:solidFill>
              </a:rPr>
              <a:t>Коллективные             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113</a:t>
            </a:r>
            <a:r>
              <a:rPr lang="ru-RU" sz="1200" b="1" dirty="0">
                <a:solidFill>
                  <a:schemeClr val="bg2"/>
                </a:solidFill>
              </a:rPr>
              <a:t>  </a:t>
            </a:r>
          </a:p>
          <a:p>
            <a:r>
              <a:rPr lang="ru-RU" sz="1200" b="1" dirty="0">
                <a:solidFill>
                  <a:schemeClr val="bg2"/>
                </a:solidFill>
              </a:rPr>
              <a:t>Повторные                    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78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9642" y="2241551"/>
            <a:ext cx="1540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/>
                </a:solidFill>
              </a:rPr>
              <a:t>+7 (495) 400-99-99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64905"/>
              </p:ext>
            </p:extLst>
          </p:nvPr>
        </p:nvGraphicFramePr>
        <p:xfrm>
          <a:off x="514044" y="3560538"/>
          <a:ext cx="3628009" cy="3079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Работа противопожарной службы и соблюдение норм пожарной безопасности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1373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729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Вопросы связанные с рассмотрением обращений граждан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721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Предупреждение чрезвычайных ситуаций природного и техногенного характера, преодоление последствий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456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Информация и информатизация (архивные данные)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366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Транспорт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139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Гражданская оборона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Деятельность и принимаемые решения МЧС России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96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Здравоохранение. Физическая культура и спорт. Туризм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76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Противоправное поведение. Коррупция.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72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Трудовые отношения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31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Прохождение службы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18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Социальная сфера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18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Законодательство РФ. Исполнительное производство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Жилищные вопросы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Образование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Наука 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Вопросы, не входящие в компетенцию МЧС России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471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92636" y="5898218"/>
            <a:ext cx="728686" cy="50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9358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3753" y="3658213"/>
            <a:ext cx="2359356" cy="1438781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2008573" y="1824202"/>
            <a:ext cx="4690991" cy="15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897959" y="5624129"/>
            <a:ext cx="4756394" cy="6467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514045" y="3425607"/>
            <a:ext cx="3989815" cy="16489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1" name="Прямоугольник 30"/>
          <p:cNvSpPr/>
          <p:nvPr/>
        </p:nvSpPr>
        <p:spPr>
          <a:xfrm>
            <a:off x="4897959" y="2985604"/>
            <a:ext cx="4822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rgbClr val="1F497D"/>
                </a:solidFill>
              </a:rPr>
              <a:t>Количество звонков, принятых на телефоны доверия </a:t>
            </a:r>
          </a:p>
          <a:p>
            <a:pPr lvl="0"/>
            <a:r>
              <a:rPr lang="ru-RU" sz="1100" b="1" dirty="0">
                <a:solidFill>
                  <a:srgbClr val="1F497D"/>
                </a:solidFill>
              </a:rPr>
              <a:t>МЧС России, по федеральным округам Российской Федерации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897959" y="3442642"/>
            <a:ext cx="4771189" cy="874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42" name="Прямоугольник 41"/>
          <p:cNvSpPr/>
          <p:nvPr/>
        </p:nvSpPr>
        <p:spPr>
          <a:xfrm>
            <a:off x="4835781" y="5186123"/>
            <a:ext cx="4822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rgbClr val="1F497D"/>
                </a:solidFill>
              </a:rPr>
              <a:t>Количество звонков, принятых на телефоны доверия</a:t>
            </a:r>
          </a:p>
          <a:p>
            <a:pPr lvl="0"/>
            <a:r>
              <a:rPr lang="ru-RU" sz="1100" b="1" dirty="0">
                <a:solidFill>
                  <a:srgbClr val="1F497D"/>
                </a:solidFill>
              </a:rPr>
              <a:t> МЧС России по типам автора</a:t>
            </a:r>
          </a:p>
        </p:txBody>
      </p:sp>
    </p:spTree>
    <p:extLst>
      <p:ext uri="{BB962C8B-B14F-4D97-AF65-F5344CB8AC3E}">
        <p14:creationId xmlns:p14="http://schemas.microsoft.com/office/powerpoint/2010/main" val="17474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44" y="77383"/>
            <a:ext cx="7741710" cy="353172"/>
          </a:xfrm>
        </p:spPr>
        <p:txBody>
          <a:bodyPr>
            <a:normAutofit fontScale="90000"/>
          </a:bodyPr>
          <a:lstStyle/>
          <a:p>
            <a:r>
              <a:rPr lang="en-US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Тематика обращений граждан и организаций, поступивших и рассмотренных  </a:t>
            </a:r>
            <a:b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МЧС России за 9 месяцев 2022 года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35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                                                  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62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25466"/>
              </p:ext>
            </p:extLst>
          </p:nvPr>
        </p:nvGraphicFramePr>
        <p:xfrm>
          <a:off x="60680" y="975655"/>
          <a:ext cx="9598902" cy="5813667"/>
        </p:xfrm>
        <a:graphic>
          <a:graphicData uri="http://schemas.openxmlformats.org/drawingml/2006/table">
            <a:tbl>
              <a:tblPr/>
              <a:tblGrid>
                <a:gridCol w="625120">
                  <a:extLst>
                    <a:ext uri="{9D8B030D-6E8A-4147-A177-3AD203B41FA5}">
                      <a16:colId xmlns:a16="http://schemas.microsoft.com/office/drawing/2014/main" val="3718177213"/>
                    </a:ext>
                  </a:extLst>
                </a:gridCol>
                <a:gridCol w="5539154">
                  <a:extLst>
                    <a:ext uri="{9D8B030D-6E8A-4147-A177-3AD203B41FA5}">
                      <a16:colId xmlns:a16="http://schemas.microsoft.com/office/drawing/2014/main" val="3835803220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300465522"/>
                    </a:ext>
                  </a:extLst>
                </a:gridCol>
                <a:gridCol w="1204546">
                  <a:extLst>
                    <a:ext uri="{9D8B030D-6E8A-4147-A177-3AD203B41FA5}">
                      <a16:colId xmlns:a16="http://schemas.microsoft.com/office/drawing/2014/main" val="4132794372"/>
                    </a:ext>
                  </a:extLst>
                </a:gridCol>
                <a:gridCol w="1104667">
                  <a:extLst>
                    <a:ext uri="{9D8B030D-6E8A-4147-A177-3AD203B41FA5}">
                      <a16:colId xmlns:a16="http://schemas.microsoft.com/office/drawing/2014/main" val="1898222714"/>
                    </a:ext>
                  </a:extLst>
                </a:gridCol>
              </a:tblGrid>
              <a:tr h="2154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Тематика вопросов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месяцев 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 года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месяцев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 года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Динамика изменений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 % отношении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09392"/>
                  </a:ext>
                </a:extLst>
              </a:tr>
              <a:tr h="279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противопожарной службы и соблюдения требований пожарной безопасности 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52942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52400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- 10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38347"/>
                  </a:ext>
                </a:extLst>
              </a:tr>
              <a:tr h="161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ГИМС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15719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25660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63%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994352"/>
                  </a:ext>
                </a:extLst>
              </a:tr>
              <a:tr h="2604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Запросы</a:t>
                      </a:r>
                      <a:r>
                        <a:rPr lang="ru-RU" sz="1000" b="0" i="0" u="none" strike="noStrike" cap="non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000" b="0" i="0" u="none" strike="noStrike" cap="non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архивных</a:t>
                      </a:r>
                      <a:r>
                        <a:rPr lang="ru-RU" sz="1000" b="0" i="0" u="none" strike="noStrike" cap="non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данных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4472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5807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Вопросы связанные с рассмотрением обращений граждан </a:t>
                      </a:r>
                      <a:r>
                        <a:rPr lang="ru-RU" sz="1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kern="12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прекращение рассмотрения обращения, результаты рассмотрения обращения, благодарности, ознакомление с документами и материалами, касающимися рассмотрения обращения</a:t>
                      </a:r>
                      <a:r>
                        <a:rPr lang="ru-RU" sz="1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5751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5710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- 0,7%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Предупреждение и преодоление ЧС</a:t>
                      </a:r>
                      <a:endParaRPr lang="ru-RU" sz="1000" b="0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5793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4022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- 30%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74019"/>
                  </a:ext>
                </a:extLst>
              </a:tr>
              <a:tr h="332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и принимаемые решения МЧС России (отдельные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вопросы касающиеся деятельности МЧС России)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3348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3873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18,6%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36310"/>
                  </a:ext>
                </a:extLst>
              </a:tr>
              <a:tr h="327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Коммунальное хозяйство (содержание общего имущества, ограждающие конструкции, места общего пользования, придомовая территория)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1463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2820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33393"/>
                  </a:ext>
                </a:extLst>
              </a:tr>
              <a:tr h="327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Трудовые отношения (трудоустройство, выплата зарплаты, заключение/ прекращение трудового контракта/договора)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1858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2145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15,5%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Социальная сфера (компенсационные выплаты, выдача  удостоверения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участника ЧАЭС)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1831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55,4%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92495"/>
                  </a:ext>
                </a:extLst>
              </a:tr>
              <a:tr h="221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Гражданская оборона (содержание и обслуживание ЗСГО)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2298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2504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38838"/>
                  </a:ext>
                </a:extLst>
              </a:tr>
              <a:tr h="327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 возможных фактах коррупции, противоправного поведения сотрудников и обжалованию действий (бездействий) должностных лиц МЧС России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1227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1383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12,7%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17261"/>
                  </a:ext>
                </a:extLst>
              </a:tr>
              <a:tr h="319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Жилищные вопросы (предоставление субсидий,</a:t>
                      </a:r>
                      <a:r>
                        <a:rPr lang="ru-RU" sz="100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ЕСВ, ГЖС, служебного жилья, выселение)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1240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1190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- 4%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1036"/>
                  </a:ext>
                </a:extLst>
              </a:tr>
              <a:tr h="3198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Законодательство РФ (вопросы по нормативному регулированию, законодательной инициативе своего ведения, исполнения судебных решений)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1081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2,5 раза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службы (прохождение военной, государственной службы, продление контракта, увольнение со</a:t>
                      </a:r>
                      <a:r>
                        <a:rPr lang="ru-RU" sz="100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службы, награждение государственными наградами)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953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39,5%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Лечение,</a:t>
                      </a:r>
                      <a:r>
                        <a:rPr lang="ru-RU" sz="100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оказание медицинской помощи, санитарная эвакуация пострадавших.</a:t>
                      </a:r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Безопасность туризма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0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3,8 раза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08756"/>
                  </a:ext>
                </a:extLst>
              </a:tr>
              <a:tr h="237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714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777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8,8%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Предложения по внедрению новых инноваций в области тушения пожаров,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проведению поисково-спасательных работ</a:t>
                      </a:r>
                      <a:endParaRPr lang="ru-RU" sz="10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3 раза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0041" y="610860"/>
            <a:ext cx="9140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Для проведения анализа тематики поступающих от граждан вопросов применяется типовой общероссийский тематический классификатор обращений граждан Российской Федерации, иностранных граждан, лиц без гражданства, объединений граждан, в том числе юридических лиц.</a:t>
            </a:r>
          </a:p>
        </p:txBody>
      </p:sp>
    </p:spTree>
    <p:extLst>
      <p:ext uri="{BB962C8B-B14F-4D97-AF65-F5344CB8AC3E}">
        <p14:creationId xmlns:p14="http://schemas.microsoft.com/office/powerpoint/2010/main" val="286267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574" y="-106303"/>
            <a:ext cx="9218056" cy="863110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Х. Обзор актуальных и часто задаваемых вопросов в обращениях граждан и организаций, поступивших</a:t>
            </a:r>
            <a:b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рассмотренных  в территориальных органах МЧС России  за 9 месяцев 2022 года 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74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9</a:t>
            </a:fld>
            <a:r>
              <a:rPr lang="ru-RU" sz="1900" b="1" dirty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726866" y="988733"/>
            <a:ext cx="6762505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Актуальными остаются жалобы на нарушения требований пожарной безопасности. Несмотря </a:t>
            </a:r>
            <a:b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небольшое снижение на 1% обращений по данной теме (в сравнении с аналогичным периодом прошлого года - 52942), за 9 месяцев 2022 года поступило - 52400 обращений и составило 90% от общего числа.</a:t>
            </a:r>
          </a:p>
          <a:p>
            <a:pPr indent="539750" algn="just">
              <a:spcAft>
                <a:spcPts val="0"/>
              </a:spcAft>
            </a:pP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активно реагируют на изменения законодательства в области пожарной безопасности. Преобладающее большинство поступивших обращений содержат вопросы, связанные </a:t>
            </a:r>
            <a:b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разъяснениями положений нормативных правовых актов в области пожарной безопасности и вопросам связанных с применением актов в части толкования и исполнения обязательных требований, работой противопожарной службы и соблюдением норм пожарной безопасности, вопросами технического регулирования и методологии оценки соответствия в области пожарной безопасности.</a:t>
            </a:r>
          </a:p>
          <a:p>
            <a:pPr indent="539750" algn="just"/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обострившейся обстановкой с лесными пожарами на территории Центрального </a:t>
            </a:r>
            <a:b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Дальневосточного федеральных округов граждане обращались по вопросу создания противопожарной минерализованной защитной полосы между лесными насаждениями и участками в целях исключения возможного перехода природных пожаров на территории населенных пунктов.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0896" y="748452"/>
            <a:ext cx="5863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противопожарной службы и соблюдение требований пожарной безопасности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4833" y="4602587"/>
            <a:ext cx="2087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ГИМС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277" y="4935111"/>
            <a:ext cx="65988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На втором месте по актуальности находятся обращения, касающиеся деятельности ГИМС. Количество обращений увеличилось на 63 % – 25660 по сравнению с 9 месяцами 2021 года (15719).</a:t>
            </a:r>
          </a:p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В основном это обращения -  запросы финансовых управляющих и граждан по оказанию государственных услуг, о предоставлении сведений о наличии или отсутствии зарегистрированных маломерных судов, а так же реализации прав граждан при прохождении процедуры банкротства. </a:t>
            </a:r>
          </a:p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А также заявители не согласны с результатами экзамена по вопросам оказания государственной услуги по аттестации на право управления маломерными судами, поднадзорными ГИМС МЧС России.</a:t>
            </a:r>
          </a:p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Часть поступивших обращений касается вопросов связанных с разъяснениями перечня документов, необходимых для получения удостоверения на право управления маломерным судном, исключения маломерного судна из реестра маломерных судов и несогласием с действиями должностных лиц подразделения ГИМС при рассмотрении жалоб.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фото отчет\attachment(4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7" y="1358155"/>
            <a:ext cx="2551759" cy="17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6163" y="3315955"/>
            <a:ext cx="91520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Активно граждане реагируют на нарушение норм пожарной безопасности в жилых домах, на придомовых территориях. Основными проблемами остается разведение огня в необорудованных местах, несвоевременный покос травы и захламление коридоров общего пользования </a:t>
            </a:r>
            <a:b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многоквартирных домах. Большинство обращений рассматриваются с выездом на место, проводятся проверки по заявлениям граждан, ведется профилактическая работа.</a:t>
            </a:r>
            <a:r>
              <a:rPr lang="ru-RU" sz="10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</a:p>
          <a:p>
            <a:pPr lvl="0" algn="just"/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Также стоит отметить, что снизилось количество обращений, поступающих в территориальные подразделения надзорной деятельности </a:t>
            </a:r>
            <a:b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профилактической работы. Главная причина уменьшения показателей – регистрация обращений в системе электронного документооборота (СЭД), которая позволила повысить эффективность работы и обеспечить достоверность представляемой информации.</a:t>
            </a:r>
          </a:p>
          <a:p>
            <a:endParaRPr lang="ru-RU" dirty="0"/>
          </a:p>
        </p:txBody>
      </p:sp>
      <p:pic>
        <p:nvPicPr>
          <p:cNvPr id="1027" name="Picture 3" descr="G:\фото отчет\attachment(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91" y="4602587"/>
            <a:ext cx="2489284" cy="17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3201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138358</TotalTime>
  <Words>4538</Words>
  <Application>Microsoft Office PowerPoint</Application>
  <PresentationFormat>Произвольный</PresentationFormat>
  <Paragraphs>553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Myriad Pro Light</vt:lpstr>
      <vt:lpstr>Roboto</vt:lpstr>
      <vt:lpstr>Times New Roman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VI. Количество обращений граждан и организаций, рассмотренных   в территориальных органах МЧС России за 9 месяцев 2022 года</vt:lpstr>
      <vt:lpstr>Презентация PowerPoint</vt:lpstr>
      <vt:lpstr>Презентация PowerPoint</vt:lpstr>
      <vt:lpstr>IХ.  Тематика обращений граждан и организаций, поступивших и рассмотренных   в МЧС России за 9 месяцев 2022 года</vt:lpstr>
      <vt:lpstr>Х. Обзор актуальных и часто задаваемых вопросов в обращениях граждан и организаций, поступивших  и рассмотренных  в территориальных органах МЧС России  за 9 месяцев 2022 года </vt:lpstr>
      <vt:lpstr>Х. Обзор актуальных и часто задаваемых вопросов в обращениях граждан и организаций, поступивших и рассмотренных  в территориальных органах МЧС России  за 9 месяцев 2022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Кавалеров Иван Юрьевич</cp:lastModifiedBy>
  <cp:revision>2793</cp:revision>
  <cp:lastPrinted>2022-11-28T11:57:31Z</cp:lastPrinted>
  <dcterms:created xsi:type="dcterms:W3CDTF">2019-07-30T12:41:22Z</dcterms:created>
  <dcterms:modified xsi:type="dcterms:W3CDTF">2022-12-09T10:27:50Z</dcterms:modified>
</cp:coreProperties>
</file>