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5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media/image24.jpg" ContentType="image/jpeg"/>
  <Override PartName="/ppt/media/image30.jpg" ContentType="image/jpeg"/>
  <Override PartName="/ppt/media/image32.jpg" ContentType="image/jpeg"/>
  <Override PartName="/ppt/media/image34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772" r:id="rId2"/>
    <p:sldMasterId id="2147483788" r:id="rId3"/>
    <p:sldMasterId id="2147483825" r:id="rId4"/>
  </p:sldMasterIdLst>
  <p:notesMasterIdLst>
    <p:notesMasterId r:id="rId18"/>
  </p:notesMasterIdLst>
  <p:handoutMasterIdLst>
    <p:handoutMasterId r:id="rId19"/>
  </p:handoutMasterIdLst>
  <p:sldIdLst>
    <p:sldId id="334" r:id="rId5"/>
    <p:sldId id="492" r:id="rId6"/>
    <p:sldId id="493" r:id="rId7"/>
    <p:sldId id="494" r:id="rId8"/>
    <p:sldId id="433" r:id="rId9"/>
    <p:sldId id="405" r:id="rId10"/>
    <p:sldId id="497" r:id="rId11"/>
    <p:sldId id="443" r:id="rId12"/>
    <p:sldId id="477" r:id="rId13"/>
    <p:sldId id="496" r:id="rId14"/>
    <p:sldId id="450" r:id="rId15"/>
    <p:sldId id="490" r:id="rId16"/>
    <p:sldId id="491" r:id="rId17"/>
  </p:sldIdLst>
  <p:sldSz cx="9720263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334"/>
            <p14:sldId id="492"/>
            <p14:sldId id="493"/>
            <p14:sldId id="494"/>
            <p14:sldId id="433"/>
            <p14:sldId id="405"/>
            <p14:sldId id="497"/>
            <p14:sldId id="443"/>
            <p14:sldId id="477"/>
            <p14:sldId id="496"/>
            <p14:sldId id="450"/>
            <p14:sldId id="490"/>
            <p14:sldId id="4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ветник - Ксенофонтова Е.В." initials="С-К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F12"/>
    <a:srgbClr val="003300"/>
    <a:srgbClr val="FF0000"/>
    <a:srgbClr val="DEA04E"/>
    <a:srgbClr val="EA6136"/>
    <a:srgbClr val="FF99FF"/>
    <a:srgbClr val="995F2F"/>
    <a:srgbClr val="C40000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535" autoAdjust="0"/>
  </p:normalViewPr>
  <p:slideViewPr>
    <p:cSldViewPr snapToGrid="0">
      <p:cViewPr varScale="1">
        <p:scale>
          <a:sx n="109" d="100"/>
          <a:sy n="109" d="100"/>
        </p:scale>
        <p:origin x="1338" y="108"/>
      </p:cViewPr>
      <p:guideLst>
        <p:guide orient="horz" pos="2160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55761994871083E-2"/>
                  <c:y val="2.386531692952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Повторное</c:v>
                </c:pt>
                <c:pt idx="1">
                  <c:v>Неоднократное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1501</c:v>
                </c:pt>
                <c:pt idx="1">
                  <c:v>1197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93265846476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Повторное</c:v>
                </c:pt>
                <c:pt idx="1">
                  <c:v>Неоднократное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1662</c:v>
                </c:pt>
                <c:pt idx="1">
                  <c:v>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5072"/>
        <c:axId val="206970176"/>
      </c:barChart>
      <c:catAx>
        <c:axId val="4691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70176"/>
        <c:crosses val="autoZero"/>
        <c:auto val="1"/>
        <c:lblAlgn val="ctr"/>
        <c:lblOffset val="100"/>
        <c:noMultiLvlLbl val="0"/>
      </c:catAx>
      <c:valAx>
        <c:axId val="2069701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69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1701</c:v>
                </c:pt>
                <c:pt idx="1">
                  <c:v>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394049871777074E-3"/>
                  <c:y val="1.1932658464764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E9-4B69-822A-252BBDA71BD8}"/>
                </c:ext>
              </c:extLst>
            </c:dLbl>
            <c:dLbl>
              <c:idx val="1"/>
              <c:layout>
                <c:manualLayout>
                  <c:x val="0"/>
                  <c:y val="2.386531692952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E9-4B69-822A-252BBDA7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1444</c:v>
                </c:pt>
                <c:pt idx="1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24096"/>
        <c:axId val="206966144"/>
      </c:barChart>
      <c:catAx>
        <c:axId val="483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66144"/>
        <c:crosses val="autoZero"/>
        <c:auto val="1"/>
        <c:lblAlgn val="ctr"/>
        <c:lblOffset val="100"/>
        <c:noMultiLvlLbl val="0"/>
      </c:catAx>
      <c:valAx>
        <c:axId val="2069661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3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51847230706394"/>
          <c:y val="2.5568729280688544E-2"/>
          <c:w val="0.14001034004707139"/>
          <c:h val="0.47915250428514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09114707615397E-2"/>
          <c:y val="5.4945607398583937E-2"/>
          <c:w val="0.97158499872555304"/>
          <c:h val="0.70408395106959676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54720"/>
        <c:axId val="39474240"/>
        <c:axId val="0"/>
      </c:bar3DChart>
      <c:catAx>
        <c:axId val="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9474240"/>
        <c:crosses val="autoZero"/>
        <c:auto val="1"/>
        <c:lblAlgn val="ctr"/>
        <c:lblOffset val="100"/>
        <c:noMultiLvlLbl val="0"/>
      </c:catAx>
      <c:valAx>
        <c:axId val="3947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6ECAD-959B-4372-A09F-BACBED948B1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C7DA1-B8E0-45BE-8EC4-FE2D128211A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63 877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en-US" sz="1200" b="1" dirty="0" smtClean="0">
              <a:solidFill>
                <a:schemeClr val="bg2"/>
              </a:solidFill>
            </a:rPr>
            <a:t>57</a:t>
          </a:r>
          <a:r>
            <a:rPr lang="ru-RU" sz="1200" b="1" dirty="0" smtClean="0">
              <a:solidFill>
                <a:schemeClr val="bg2"/>
              </a:solidFill>
            </a:rPr>
            <a:t> </a:t>
          </a:r>
          <a:r>
            <a:rPr lang="en-US" sz="1200" b="1" dirty="0" smtClean="0">
              <a:solidFill>
                <a:schemeClr val="bg2"/>
              </a:solidFill>
            </a:rPr>
            <a:t>714</a:t>
          </a:r>
        </a:p>
        <a:p>
          <a:pPr rtl="0"/>
          <a:r>
            <a:rPr lang="en-US" sz="800" b="1" dirty="0" smtClean="0">
              <a:solidFill>
                <a:schemeClr val="bg2"/>
              </a:solidFill>
            </a:rPr>
            <a:t>(</a:t>
          </a:r>
          <a:r>
            <a:rPr lang="ru-RU" sz="800" b="1" dirty="0" smtClean="0">
              <a:solidFill>
                <a:schemeClr val="bg2"/>
              </a:solidFill>
            </a:rPr>
            <a:t>6 мес. </a:t>
          </a:r>
          <a:r>
            <a:rPr lang="en-US" sz="800" b="1" dirty="0" smtClean="0">
              <a:solidFill>
                <a:schemeClr val="bg2"/>
              </a:solidFill>
            </a:rPr>
            <a:t>2021 )</a:t>
          </a:r>
          <a:endParaRPr lang="ru-RU" sz="800" b="1" dirty="0">
            <a:solidFill>
              <a:schemeClr val="bg2"/>
            </a:solidFill>
          </a:endParaRPr>
        </a:p>
      </dgm:t>
    </dgm:pt>
    <dgm:pt modelId="{519BC8EE-90C9-4CA9-8834-FDA6201CC647}" type="parTrans" cxnId="{80F8754A-F024-4DB0-A662-E2A366F4915A}">
      <dgm:prSet/>
      <dgm:spPr/>
      <dgm:t>
        <a:bodyPr/>
        <a:lstStyle/>
        <a:p>
          <a:endParaRPr lang="ru-RU" sz="1400"/>
        </a:p>
      </dgm:t>
    </dgm:pt>
    <dgm:pt modelId="{C804BFE8-C462-4E4E-A81F-869BCC7ECBCF}" type="sibTrans" cxnId="{80F8754A-F024-4DB0-A662-E2A366F4915A}">
      <dgm:prSet/>
      <dgm:spPr/>
      <dgm:t>
        <a:bodyPr/>
        <a:lstStyle/>
        <a:p>
          <a:endParaRPr lang="ru-RU" sz="1400"/>
        </a:p>
      </dgm:t>
    </dgm:pt>
    <dgm:pt modelId="{DD52722B-C1F6-45AB-A0C3-CDF97F400DAD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732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en-US" sz="1200" b="1" dirty="0" smtClean="0">
              <a:solidFill>
                <a:schemeClr val="bg2"/>
              </a:solidFill>
            </a:rPr>
            <a:t>1</a:t>
          </a:r>
          <a:r>
            <a:rPr lang="ru-RU" sz="1200" b="1" dirty="0" smtClean="0">
              <a:solidFill>
                <a:schemeClr val="bg2"/>
              </a:solidFill>
            </a:rPr>
            <a:t> </a:t>
          </a:r>
          <a:r>
            <a:rPr lang="en-US" sz="1200" b="1" dirty="0" smtClean="0">
              <a:solidFill>
                <a:schemeClr val="bg2"/>
              </a:solidFill>
            </a:rPr>
            <a:t>470</a:t>
          </a:r>
          <a:endParaRPr lang="ru-RU" sz="1200" b="1" dirty="0">
            <a:solidFill>
              <a:schemeClr val="bg2"/>
            </a:solidFill>
          </a:endParaRPr>
        </a:p>
      </dgm:t>
    </dgm:pt>
    <dgm:pt modelId="{0E52DFD5-1E89-438C-AC5E-40C319209ACB}" type="parTrans" cxnId="{367CDDA2-3E86-49B5-B055-B190B6B958A1}">
      <dgm:prSet/>
      <dgm:spPr/>
      <dgm:t>
        <a:bodyPr/>
        <a:lstStyle/>
        <a:p>
          <a:endParaRPr lang="ru-RU" sz="1400"/>
        </a:p>
      </dgm:t>
    </dgm:pt>
    <dgm:pt modelId="{02B5A056-C04B-41AB-BF44-4EB947D7AC16}" type="sibTrans" cxnId="{367CDDA2-3E86-49B5-B055-B190B6B958A1}">
      <dgm:prSet/>
      <dgm:spPr/>
      <dgm:t>
        <a:bodyPr/>
        <a:lstStyle/>
        <a:p>
          <a:endParaRPr lang="ru-RU" sz="1400"/>
        </a:p>
      </dgm:t>
    </dgm:pt>
    <dgm:pt modelId="{E14A3671-4A6B-409A-9941-F0D3551D394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4 729</a:t>
          </a:r>
        </a:p>
        <a:p>
          <a:pPr rtl="0"/>
          <a:r>
            <a:rPr lang="en-US" sz="1200" b="1" dirty="0" smtClean="0">
              <a:solidFill>
                <a:schemeClr val="bg2"/>
              </a:solidFill>
            </a:rPr>
            <a:t>7364</a:t>
          </a:r>
          <a:endParaRPr lang="ru-RU" sz="1200" b="1" dirty="0">
            <a:solidFill>
              <a:schemeClr val="bg2"/>
            </a:solidFill>
          </a:endParaRPr>
        </a:p>
      </dgm:t>
    </dgm:pt>
    <dgm:pt modelId="{8651F524-3C95-4F6B-BDC2-C1585F093E72}" type="parTrans" cxnId="{2E911034-234C-4AD5-9E60-C9E66EC1B9D2}">
      <dgm:prSet/>
      <dgm:spPr/>
      <dgm:t>
        <a:bodyPr/>
        <a:lstStyle/>
        <a:p>
          <a:endParaRPr lang="ru-RU" sz="1400"/>
        </a:p>
      </dgm:t>
    </dgm:pt>
    <dgm:pt modelId="{27C71234-CF5D-4EAC-B550-353F29B08DDF}" type="sibTrans" cxnId="{2E911034-234C-4AD5-9E60-C9E66EC1B9D2}">
      <dgm:prSet/>
      <dgm:spPr/>
      <dgm:t>
        <a:bodyPr/>
        <a:lstStyle/>
        <a:p>
          <a:endParaRPr lang="ru-RU" sz="1400"/>
        </a:p>
      </dgm:t>
    </dgm:pt>
    <dgm:pt modelId="{09A2E5B9-F8A5-4514-8934-0AE7225F6B6A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2 253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en-US" sz="1200" b="1" dirty="0" smtClean="0">
              <a:solidFill>
                <a:schemeClr val="bg2"/>
              </a:solidFill>
            </a:rPr>
            <a:t>361</a:t>
          </a:r>
          <a:endParaRPr lang="ru-RU" sz="1200" b="1" dirty="0">
            <a:solidFill>
              <a:schemeClr val="bg2"/>
            </a:solidFill>
          </a:endParaRPr>
        </a:p>
      </dgm:t>
    </dgm:pt>
    <dgm:pt modelId="{50C68111-4071-41F1-AEA4-64ED4A97441F}" type="parTrans" cxnId="{DC994AF0-73CA-4AE2-9A8D-F38BEFF6F53A}">
      <dgm:prSet/>
      <dgm:spPr/>
      <dgm:t>
        <a:bodyPr/>
        <a:lstStyle/>
        <a:p>
          <a:endParaRPr lang="ru-RU" sz="1400"/>
        </a:p>
      </dgm:t>
    </dgm:pt>
    <dgm:pt modelId="{05FC34F0-7395-4F33-A560-61AF6D453BCD}" type="sibTrans" cxnId="{DC994AF0-73CA-4AE2-9A8D-F38BEFF6F53A}">
      <dgm:prSet/>
      <dgm:spPr/>
      <dgm:t>
        <a:bodyPr/>
        <a:lstStyle/>
        <a:p>
          <a:endParaRPr lang="ru-RU" sz="1400"/>
        </a:p>
      </dgm:t>
    </dgm:pt>
    <dgm:pt modelId="{1B0224EA-5D00-4B7E-B738-32500EED8B96}" type="pres">
      <dgm:prSet presAssocID="{DF56ECAD-959B-4372-A09F-BACBED948B1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3C512-C53B-48E5-BDDE-44718E043E7C}" type="pres">
      <dgm:prSet presAssocID="{DF56ECAD-959B-4372-A09F-BACBED948B18}" presName="diamond" presStyleLbl="bgShp" presStyleIdx="0" presStyleCnt="1" custLinFactNeighborX="1388"/>
      <dgm:spPr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</dgm:spPr>
    </dgm:pt>
    <dgm:pt modelId="{5D2489B8-BB5F-43BD-B6D3-04B2FA9EBB99}" type="pres">
      <dgm:prSet presAssocID="{DF56ECAD-959B-4372-A09F-BACBED948B18}" presName="quad1" presStyleLbl="node1" presStyleIdx="0" presStyleCnt="4" custScaleX="125054" custScaleY="90391" custLinFactNeighborX="-14688" custLinFactNeighborY="4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3FCC-5A58-4365-BAC0-9D250C6A14BF}" type="pres">
      <dgm:prSet presAssocID="{DF56ECAD-959B-4372-A09F-BACBED948B18}" presName="quad2" presStyleLbl="node1" presStyleIdx="1" presStyleCnt="4" custScaleX="137347" custScaleY="91500" custLinFactNeighborX="14730" custLinFactNeighborY="3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5F79A-AFEB-4AFE-BC29-2DCA039AB2DC}" type="pres">
      <dgm:prSet presAssocID="{DF56ECAD-959B-4372-A09F-BACBED948B18}" presName="quad3" presStyleLbl="node1" presStyleIdx="2" presStyleCnt="4" custScaleX="131273" custScaleY="90200" custLinFactNeighborX="-17525" custLinFactNeighborY="-2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CBDA8-B883-4EAF-90AD-B67B958845F1}" type="pres">
      <dgm:prSet presAssocID="{DF56ECAD-959B-4372-A09F-BACBED948B18}" presName="quad4" presStyleLbl="node1" presStyleIdx="3" presStyleCnt="4" custScaleX="137765" custScaleY="90091" custLinFactNeighborX="16076" custLinFactNeighborY="-2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DA1F3-A67F-4B3A-BEF6-32637A7DF9FD}" type="presOf" srcId="{E14A3671-4A6B-409A-9941-F0D3551D394E}" destId="{0C75F79A-AFEB-4AFE-BC29-2DCA039AB2DC}" srcOrd="0" destOrd="0" presId="urn:microsoft.com/office/officeart/2005/8/layout/matrix3"/>
    <dgm:cxn modelId="{DC994AF0-73CA-4AE2-9A8D-F38BEFF6F53A}" srcId="{DF56ECAD-959B-4372-A09F-BACBED948B18}" destId="{09A2E5B9-F8A5-4514-8934-0AE7225F6B6A}" srcOrd="3" destOrd="0" parTransId="{50C68111-4071-41F1-AEA4-64ED4A97441F}" sibTransId="{05FC34F0-7395-4F33-A560-61AF6D453BCD}"/>
    <dgm:cxn modelId="{778D993C-B0F2-4219-B032-88736C37FD60}" type="presOf" srcId="{09A2E5B9-F8A5-4514-8934-0AE7225F6B6A}" destId="{474CBDA8-B883-4EAF-90AD-B67B958845F1}" srcOrd="0" destOrd="0" presId="urn:microsoft.com/office/officeart/2005/8/layout/matrix3"/>
    <dgm:cxn modelId="{80F8754A-F024-4DB0-A662-E2A366F4915A}" srcId="{DF56ECAD-959B-4372-A09F-BACBED948B18}" destId="{28BC7DA1-B8E0-45BE-8EC4-FE2D128211A7}" srcOrd="0" destOrd="0" parTransId="{519BC8EE-90C9-4CA9-8834-FDA6201CC647}" sibTransId="{C804BFE8-C462-4E4E-A81F-869BCC7ECBCF}"/>
    <dgm:cxn modelId="{F86639BB-DDB4-448F-BDBD-2FA42A2CB8B4}" type="presOf" srcId="{DF56ECAD-959B-4372-A09F-BACBED948B18}" destId="{1B0224EA-5D00-4B7E-B738-32500EED8B96}" srcOrd="0" destOrd="0" presId="urn:microsoft.com/office/officeart/2005/8/layout/matrix3"/>
    <dgm:cxn modelId="{367CDDA2-3E86-49B5-B055-B190B6B958A1}" srcId="{DF56ECAD-959B-4372-A09F-BACBED948B18}" destId="{DD52722B-C1F6-45AB-A0C3-CDF97F400DAD}" srcOrd="1" destOrd="0" parTransId="{0E52DFD5-1E89-438C-AC5E-40C319209ACB}" sibTransId="{02B5A056-C04B-41AB-BF44-4EB947D7AC16}"/>
    <dgm:cxn modelId="{2E911034-234C-4AD5-9E60-C9E66EC1B9D2}" srcId="{DF56ECAD-959B-4372-A09F-BACBED948B18}" destId="{E14A3671-4A6B-409A-9941-F0D3551D394E}" srcOrd="2" destOrd="0" parTransId="{8651F524-3C95-4F6B-BDC2-C1585F093E72}" sibTransId="{27C71234-CF5D-4EAC-B550-353F29B08DDF}"/>
    <dgm:cxn modelId="{C57322C0-BEC2-4121-8A64-9AF74D9F1901}" type="presOf" srcId="{DD52722B-C1F6-45AB-A0C3-CDF97F400DAD}" destId="{E2C73FCC-5A58-4365-BAC0-9D250C6A14BF}" srcOrd="0" destOrd="0" presId="urn:microsoft.com/office/officeart/2005/8/layout/matrix3"/>
    <dgm:cxn modelId="{648FA573-F809-43C3-BAD0-9E812BDCF82C}" type="presOf" srcId="{28BC7DA1-B8E0-45BE-8EC4-FE2D128211A7}" destId="{5D2489B8-BB5F-43BD-B6D3-04B2FA9EBB99}" srcOrd="0" destOrd="0" presId="urn:microsoft.com/office/officeart/2005/8/layout/matrix3"/>
    <dgm:cxn modelId="{7B43CCE1-C091-48F9-97CB-3EF4E32C7CDD}" type="presParOf" srcId="{1B0224EA-5D00-4B7E-B738-32500EED8B96}" destId="{2EF3C512-C53B-48E5-BDDE-44718E043E7C}" srcOrd="0" destOrd="0" presId="urn:microsoft.com/office/officeart/2005/8/layout/matrix3"/>
    <dgm:cxn modelId="{0233A230-5C13-4245-84BA-71171351E1AF}" type="presParOf" srcId="{1B0224EA-5D00-4B7E-B738-32500EED8B96}" destId="{5D2489B8-BB5F-43BD-B6D3-04B2FA9EBB99}" srcOrd="1" destOrd="0" presId="urn:microsoft.com/office/officeart/2005/8/layout/matrix3"/>
    <dgm:cxn modelId="{63D1F70C-664B-4B75-B0BA-F86D6A4C583C}" type="presParOf" srcId="{1B0224EA-5D00-4B7E-B738-32500EED8B96}" destId="{E2C73FCC-5A58-4365-BAC0-9D250C6A14BF}" srcOrd="2" destOrd="0" presId="urn:microsoft.com/office/officeart/2005/8/layout/matrix3"/>
    <dgm:cxn modelId="{F68FB7F3-A4A8-435D-AE55-C252B5F5FE76}" type="presParOf" srcId="{1B0224EA-5D00-4B7E-B738-32500EED8B96}" destId="{0C75F79A-AFEB-4AFE-BC29-2DCA039AB2DC}" srcOrd="3" destOrd="0" presId="urn:microsoft.com/office/officeart/2005/8/layout/matrix3"/>
    <dgm:cxn modelId="{65441187-2BB8-4ECE-A927-0CD509C34D97}" type="presParOf" srcId="{1B0224EA-5D00-4B7E-B738-32500EED8B96}" destId="{474CBDA8-B883-4EAF-90AD-B67B958845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35401-17DC-4813-8E89-F246DBBDF7E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345DE-C28D-46E5-804F-BD351E34C13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электроном виде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48 298</a:t>
          </a:r>
          <a:endParaRPr lang="en-US" sz="1200" b="1" cap="all" baseline="0" dirty="0" smtClean="0">
            <a:solidFill>
              <a:srgbClr val="EC8F12"/>
            </a:solidFill>
          </a:endParaRPr>
        </a:p>
        <a:p>
          <a:pPr rtl="0"/>
          <a:r>
            <a:rPr lang="en-US" sz="1200" b="1" cap="all" baseline="0" dirty="0" smtClean="0">
              <a:solidFill>
                <a:srgbClr val="EC8F12"/>
              </a:solidFill>
            </a:rPr>
            <a:t>44</a:t>
          </a:r>
          <a:r>
            <a:rPr lang="ru-RU" sz="1200" b="1" cap="all" baseline="0" dirty="0" smtClean="0">
              <a:solidFill>
                <a:srgbClr val="EC8F12"/>
              </a:solidFill>
            </a:rPr>
            <a:t> </a:t>
          </a:r>
          <a:r>
            <a:rPr lang="en-US" sz="1200" b="1" cap="all" baseline="0" dirty="0" smtClean="0">
              <a:solidFill>
                <a:srgbClr val="EC8F12"/>
              </a:solidFill>
            </a:rPr>
            <a:t>840</a:t>
          </a:r>
        </a:p>
      </dgm:t>
    </dgm:pt>
    <dgm:pt modelId="{BB4F8A35-A77F-45C5-990F-84EA1251BC6A}" type="parTrans" cxnId="{DBE9E8EB-F724-481E-9CE8-2CADD4E9D171}">
      <dgm:prSet/>
      <dgm:spPr/>
      <dgm:t>
        <a:bodyPr/>
        <a:lstStyle/>
        <a:p>
          <a:endParaRPr lang="ru-RU"/>
        </a:p>
      </dgm:t>
    </dgm:pt>
    <dgm:pt modelId="{71775382-2EDA-4785-B0EF-4C56D0D0A5E4}" type="sibTrans" cxnId="{DBE9E8EB-F724-481E-9CE8-2CADD4E9D171}">
      <dgm:prSet/>
      <dgm:spPr/>
      <dgm:t>
        <a:bodyPr/>
        <a:lstStyle/>
        <a:p>
          <a:endParaRPr lang="ru-RU"/>
        </a:p>
      </dgm:t>
    </dgm:pt>
    <dgm:pt modelId="{086FA510-C2D7-4D50-9763-3F92297089D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23 293</a:t>
          </a:r>
          <a:endParaRPr lang="en-US" sz="1200" b="1" cap="all" baseline="0" dirty="0" smtClean="0">
            <a:solidFill>
              <a:srgbClr val="EC8F12"/>
            </a:solidFill>
          </a:endParaRPr>
        </a:p>
        <a:p>
          <a:pPr rtl="0"/>
          <a:r>
            <a:rPr lang="en-US" sz="1200" b="1" cap="all" baseline="0" dirty="0" smtClean="0">
              <a:solidFill>
                <a:srgbClr val="EC8F12"/>
              </a:solidFill>
            </a:rPr>
            <a:t>22</a:t>
          </a:r>
          <a:r>
            <a:rPr lang="ru-RU" sz="1200" b="1" cap="all" baseline="0" dirty="0" smtClean="0">
              <a:solidFill>
                <a:srgbClr val="EC8F12"/>
              </a:solidFill>
            </a:rPr>
            <a:t> </a:t>
          </a:r>
          <a:r>
            <a:rPr lang="en-US" sz="1200" b="1" cap="all" baseline="0" dirty="0" smtClean="0">
              <a:solidFill>
                <a:srgbClr val="EC8F12"/>
              </a:solidFill>
            </a:rPr>
            <a:t>069</a:t>
          </a:r>
        </a:p>
      </dgm:t>
    </dgm:pt>
    <dgm:pt modelId="{6E5F7226-A8F0-421E-8875-4DA1BCB227D6}" type="parTrans" cxnId="{29634A17-090F-4D27-B0DA-8C6F21B57629}">
      <dgm:prSet/>
      <dgm:spPr/>
      <dgm:t>
        <a:bodyPr/>
        <a:lstStyle/>
        <a:p>
          <a:endParaRPr lang="ru-RU"/>
        </a:p>
      </dgm:t>
    </dgm:pt>
    <dgm:pt modelId="{F52F0A94-8D16-4DE1-B778-1832BB511459}" type="sibTrans" cxnId="{29634A17-090F-4D27-B0DA-8C6F21B57629}">
      <dgm:prSet/>
      <dgm:spPr/>
      <dgm:t>
        <a:bodyPr/>
        <a:lstStyle/>
        <a:p>
          <a:endParaRPr lang="ru-RU"/>
        </a:p>
      </dgm:t>
    </dgm:pt>
    <dgm:pt modelId="{08BBCF1E-276B-44B4-B496-B1C44B0918D1}" type="pres">
      <dgm:prSet presAssocID="{DDE35401-17DC-4813-8E89-F246DBBDF7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3CA7C-357F-4C04-A63A-8EC45DB59B6C}" type="pres">
      <dgm:prSet presAssocID="{22F345DE-C28D-46E5-804F-BD351E34C137}" presName="comp" presStyleCnt="0"/>
      <dgm:spPr/>
    </dgm:pt>
    <dgm:pt modelId="{F3762B7B-3EEB-4E63-9A09-007436EA7CD7}" type="pres">
      <dgm:prSet presAssocID="{22F345DE-C28D-46E5-804F-BD351E34C137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6F06-7B2B-481A-A97F-1D6E0B54B402}" type="pres">
      <dgm:prSet presAssocID="{22F345DE-C28D-46E5-804F-BD351E34C137}" presName="rect1" presStyleLbl="lnNode1" presStyleIdx="0" presStyleCnt="2"/>
      <dgm:spPr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cmpd="dbl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40BF0E9-D80A-4B46-802D-BE19CE573334}" type="pres">
      <dgm:prSet presAssocID="{71775382-2EDA-4785-B0EF-4C56D0D0A5E4}" presName="sibTrans" presStyleCnt="0"/>
      <dgm:spPr/>
    </dgm:pt>
    <dgm:pt modelId="{E99ECF2F-0064-4BA2-94A6-DE4F0683D051}" type="pres">
      <dgm:prSet presAssocID="{086FA510-C2D7-4D50-9763-3F92297089DE}" presName="comp" presStyleCnt="0"/>
      <dgm:spPr/>
    </dgm:pt>
    <dgm:pt modelId="{B88AFF1A-243D-445A-BB6B-F8BAB51C3857}" type="pres">
      <dgm:prSet presAssocID="{086FA510-C2D7-4D50-9763-3F92297089DE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4D385-6D31-493A-AA01-4F2CAE103944}" type="pres">
      <dgm:prSet presAssocID="{086FA510-C2D7-4D50-9763-3F92297089DE}" presName="rect1" presStyleLbl="lnNode1" presStyleIdx="1" presStyleCnt="2" custScaleX="90265" custScaleY="88875" custLinFactX="-159769" custLinFactNeighborX="-200000" custLinFactNeighborY="-27548"/>
      <dgm:spPr>
        <a:noFill/>
      </dgm:spPr>
      <dgm:t>
        <a:bodyPr/>
        <a:lstStyle/>
        <a:p>
          <a:endParaRPr lang="ru-RU"/>
        </a:p>
      </dgm:t>
    </dgm:pt>
  </dgm:ptLst>
  <dgm:cxnLst>
    <dgm:cxn modelId="{DBE9E8EB-F724-481E-9CE8-2CADD4E9D171}" srcId="{DDE35401-17DC-4813-8E89-F246DBBDF7E5}" destId="{22F345DE-C28D-46E5-804F-BD351E34C137}" srcOrd="0" destOrd="0" parTransId="{BB4F8A35-A77F-45C5-990F-84EA1251BC6A}" sibTransId="{71775382-2EDA-4785-B0EF-4C56D0D0A5E4}"/>
    <dgm:cxn modelId="{E5298283-C589-4E75-AA2E-6ADB5481BBDF}" type="presOf" srcId="{086FA510-C2D7-4D50-9763-3F92297089DE}" destId="{B88AFF1A-243D-445A-BB6B-F8BAB51C3857}" srcOrd="0" destOrd="0" presId="urn:microsoft.com/office/officeart/2008/layout/AlternatingPictureBlocks"/>
    <dgm:cxn modelId="{DC862A0F-42E2-4ED5-A4DB-8F3EDD10FB65}" type="presOf" srcId="{22F345DE-C28D-46E5-804F-BD351E34C137}" destId="{F3762B7B-3EEB-4E63-9A09-007436EA7CD7}" srcOrd="0" destOrd="0" presId="urn:microsoft.com/office/officeart/2008/layout/AlternatingPictureBlocks"/>
    <dgm:cxn modelId="{29634A17-090F-4D27-B0DA-8C6F21B57629}" srcId="{DDE35401-17DC-4813-8E89-F246DBBDF7E5}" destId="{086FA510-C2D7-4D50-9763-3F92297089DE}" srcOrd="1" destOrd="0" parTransId="{6E5F7226-A8F0-421E-8875-4DA1BCB227D6}" sibTransId="{F52F0A94-8D16-4DE1-B778-1832BB511459}"/>
    <dgm:cxn modelId="{75F6C9A9-E322-4ACD-9C8F-A9F972A053F5}" type="presOf" srcId="{DDE35401-17DC-4813-8E89-F246DBBDF7E5}" destId="{08BBCF1E-276B-44B4-B496-B1C44B0918D1}" srcOrd="0" destOrd="0" presId="urn:microsoft.com/office/officeart/2008/layout/AlternatingPictureBlocks"/>
    <dgm:cxn modelId="{69286B0A-8B29-42E0-9CBF-B7A8EDFB99C0}" type="presParOf" srcId="{08BBCF1E-276B-44B4-B496-B1C44B0918D1}" destId="{A0E3CA7C-357F-4C04-A63A-8EC45DB59B6C}" srcOrd="0" destOrd="0" presId="urn:microsoft.com/office/officeart/2008/layout/AlternatingPictureBlocks"/>
    <dgm:cxn modelId="{B4AEDC0D-5948-4E88-A2C8-EA148EB672A5}" type="presParOf" srcId="{A0E3CA7C-357F-4C04-A63A-8EC45DB59B6C}" destId="{F3762B7B-3EEB-4E63-9A09-007436EA7CD7}" srcOrd="0" destOrd="0" presId="urn:microsoft.com/office/officeart/2008/layout/AlternatingPictureBlocks"/>
    <dgm:cxn modelId="{68260EF0-716C-44F2-AD70-5E964EE39AF5}" type="presParOf" srcId="{A0E3CA7C-357F-4C04-A63A-8EC45DB59B6C}" destId="{B64E6F06-7B2B-481A-A97F-1D6E0B54B402}" srcOrd="1" destOrd="0" presId="urn:microsoft.com/office/officeart/2008/layout/AlternatingPictureBlocks"/>
    <dgm:cxn modelId="{ED3F7EA4-ECDD-4FEA-832C-8A1698DDA240}" type="presParOf" srcId="{08BBCF1E-276B-44B4-B496-B1C44B0918D1}" destId="{240BF0E9-D80A-4B46-802D-BE19CE573334}" srcOrd="1" destOrd="0" presId="urn:microsoft.com/office/officeart/2008/layout/AlternatingPictureBlocks"/>
    <dgm:cxn modelId="{20E80FCE-3C95-413A-B997-4196D4839302}" type="presParOf" srcId="{08BBCF1E-276B-44B4-B496-B1C44B0918D1}" destId="{E99ECF2F-0064-4BA2-94A6-DE4F0683D051}" srcOrd="2" destOrd="0" presId="urn:microsoft.com/office/officeart/2008/layout/AlternatingPictureBlocks"/>
    <dgm:cxn modelId="{50F9D74D-E8D9-417F-8AC3-8F0E034B78CD}" type="presParOf" srcId="{E99ECF2F-0064-4BA2-94A6-DE4F0683D051}" destId="{B88AFF1A-243D-445A-BB6B-F8BAB51C3857}" srcOrd="0" destOrd="0" presId="urn:microsoft.com/office/officeart/2008/layout/AlternatingPictureBlocks"/>
    <dgm:cxn modelId="{C3E8FC07-7DEB-4756-AAE9-4D7227170BA9}" type="presParOf" srcId="{E99ECF2F-0064-4BA2-94A6-DE4F0683D051}" destId="{0B04D385-6D31-493A-AA01-4F2CAE10394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89609C-8F00-4E03-9C75-CE70441F5E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2E04EA-01CA-43BF-8D3C-849EDD58F91E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105 - 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Жилищные вопросы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805DC-4998-4E55-9112-B0AF3E9D6318}" type="parTrans" cxnId="{FC1F9EBE-9DFD-4D4E-BF47-78C89FAFCEDB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822E4-5201-4725-AB7B-BEB36BD9C8F8}" type="sibTrans" cxnId="{FC1F9EBE-9DFD-4D4E-BF47-78C89FAFCEDB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F3878-5C08-41B6-B9AA-ECE69F5D8891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87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Оплата труда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EAC6E-0CC7-4DC6-B972-0EE2855209EA}" type="parTrans" cxnId="{FA6DF584-CBC2-484F-8F47-F0BB1BCA4256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82C05-1EC9-4239-9A89-54235EE9C35F}" type="sibTrans" cxnId="{FA6DF584-CBC2-484F-8F47-F0BB1BCA4256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7F2CEF-8F96-40C9-8E80-B9883DFC75F5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78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Прохождение службы (кадровые вопросы) 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05DDA-E98D-4C6A-907B-CF88E25C15A6}" type="parTrans" cxnId="{B9E0712F-D115-4CD6-9D99-D267B56E590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F7B29-A100-487A-B3FE-D848A418845C}" type="sibTrans" cxnId="{B9E0712F-D115-4CD6-9D99-D267B56E590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9453E-30F8-4555-AF4E-7A4A2DB5F313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64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Материально-техническое обеспечение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E4ECE-A5C0-44BA-8051-B46208A37C9E}" type="parTrans" cxnId="{8A21E150-D7E3-44F4-B8D2-770116BBDAC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F07F3-E71B-4E4D-8383-0E08AD487F55}" type="sibTrans" cxnId="{8A21E150-D7E3-44F4-B8D2-770116BBDAC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CB27C-D692-4D35-B15D-8E0AEA55F76F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23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Социальные выплаты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119B7B-A874-4710-806B-880ABE9C5325}" type="parTrans" cxnId="{B1D4D329-7CE3-468A-84BC-1FE69EE4172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05643-42A6-4288-8D2E-234CFB1168E0}" type="sibTrans" cxnId="{B1D4D329-7CE3-468A-84BC-1FE69EE4172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F71E5-C505-4116-B7C0-2DCCA7FD9335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25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Иные </a:t>
          </a:r>
          <a:r>
            <a:rPr lang="ru-RU" sz="1000" b="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вопросы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040BC-9B31-4041-8DF2-800334330D64}" type="parTrans" cxnId="{FDFFEA2C-AFCB-49A0-8B78-34B59C9E90DD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8E4BA-AB7D-4598-91A7-BFA7F90F2966}" type="sibTrans" cxnId="{FDFFEA2C-AFCB-49A0-8B78-34B59C9E90DD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9308B-55C9-4005-A069-9B2B0FD5048E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15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Пенсионное обеспечение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940D9-7641-4ABF-A03F-CC7E7CE5F975}" type="parTrans" cxnId="{27B6B254-53F1-4D14-B509-D19EBC25652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4C3EB7-0490-4B97-AADA-3008C8CA053B}" type="sibTrans" cxnId="{27B6B254-53F1-4D14-B509-D19EBC25652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3E811-EBDF-4028-A141-F34A65492853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10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Медицинское обслуживание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FEA4A-153C-42F4-A3DB-2774A796039F}" type="parTrans" cxnId="{D3B40B43-49CF-459E-B574-B0CBF4495BB5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4011C-8815-4D12-A7BA-A18C3F6138CD}" type="sibTrans" cxnId="{D3B40B43-49CF-459E-B574-B0CBF4495BB5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61403-990E-4D50-AF3A-387EA5B8CCB4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4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Коррупция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739F8-3391-4F62-BAB8-B157E1ED7C27}" type="parTrans" cxnId="{04113F0A-B5CC-4017-A5E4-DBA0B72F5A1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76D86-3151-4588-9534-8C0D3AD74630}" type="sibTrans" cxnId="{04113F0A-B5CC-4017-A5E4-DBA0B72F5A1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614977-5313-4ADE-9881-A1737218898D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4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Вопросы, связанные со СВО на Украине </a:t>
          </a:r>
          <a:endParaRPr lang="ru-RU" sz="10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9A0A1-A1AE-42E6-85C5-E99BB0642C40}" type="parTrans" cxnId="{463F215E-9806-490A-BBD6-74DD65C355C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E0C5A-1B0C-46D6-BD94-4E5336AAC24F}" type="sibTrans" cxnId="{463F215E-9806-490A-BBD6-74DD65C355C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83564-7AF4-4CAE-A259-E353C3A8B2AD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1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Благодарности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43DB2E-7C58-48CB-B376-8142AD8376B0}" type="parTrans" cxnId="{38771B8E-D1A1-491F-A279-FB154DBFCA5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DC3FE-ED1A-44DC-87BD-BBE0B6AE354A}" type="sibTrans" cxnId="{38771B8E-D1A1-491F-A279-FB154DBFCA5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4A985-BDAD-4EDA-82C3-58892D9BC9C0}" type="pres">
      <dgm:prSet presAssocID="{A889609C-8F00-4E03-9C75-CE70441F5E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4243B-9EBA-485E-9C0B-B6593F82CBA8}" type="pres">
      <dgm:prSet presAssocID="{B12E04EA-01CA-43BF-8D3C-849EDD58F91E}" presName="parentText" presStyleLbl="node1" presStyleIdx="0" presStyleCnt="11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FF20C-8598-4C96-B0A0-DD65B591BCF4}" type="pres">
      <dgm:prSet presAssocID="{F85822E4-5201-4725-AB7B-BEB36BD9C8F8}" presName="spacer" presStyleCnt="0"/>
      <dgm:spPr/>
    </dgm:pt>
    <dgm:pt modelId="{CC0DA1C9-8A72-49E6-A5DB-1DC1E72824FF}" type="pres">
      <dgm:prSet presAssocID="{DA6F3878-5C08-41B6-B9AA-ECE69F5D8891}" presName="parentText" presStyleLbl="node1" presStyleIdx="1" presStyleCnt="11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81C30-2AEF-439C-8042-A1386D8F86B5}" type="pres">
      <dgm:prSet presAssocID="{0A682C05-1EC9-4239-9A89-54235EE9C35F}" presName="spacer" presStyleCnt="0"/>
      <dgm:spPr/>
    </dgm:pt>
    <dgm:pt modelId="{A5BBC79F-0B8D-4AA0-891A-51412489FB6F}" type="pres">
      <dgm:prSet presAssocID="{A07F2CEF-8F96-40C9-8E80-B9883DFC75F5}" presName="parentText" presStyleLbl="node1" presStyleIdx="2" presStyleCnt="11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5AD50-0DCD-4DE0-9EE1-11F56577FD53}" type="pres">
      <dgm:prSet presAssocID="{AAFF7B29-A100-487A-B3FE-D848A418845C}" presName="spacer" presStyleCnt="0"/>
      <dgm:spPr/>
    </dgm:pt>
    <dgm:pt modelId="{FFB05263-FE5B-411A-80B0-85CFD81E312C}" type="pres">
      <dgm:prSet presAssocID="{B9A9453E-30F8-4555-AF4E-7A4A2DB5F313}" presName="parentText" presStyleLbl="node1" presStyleIdx="3" presStyleCnt="11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82547-0C31-4C32-9228-76F0AC120F05}" type="pres">
      <dgm:prSet presAssocID="{B90F07F3-E71B-4E4D-8383-0E08AD487F55}" presName="spacer" presStyleCnt="0"/>
      <dgm:spPr/>
    </dgm:pt>
    <dgm:pt modelId="{162DCA4D-D9A1-4F11-A8B7-3F221B7CD22E}" type="pres">
      <dgm:prSet presAssocID="{6DCCB27C-D692-4D35-B15D-8E0AEA55F76F}" presName="parentText" presStyleLbl="node1" presStyleIdx="4" presStyleCnt="11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F1434-610A-41A5-AAA8-0EB1E3381ACB}" type="pres">
      <dgm:prSet presAssocID="{AE005643-42A6-4288-8D2E-234CFB1168E0}" presName="spacer" presStyleCnt="0"/>
      <dgm:spPr/>
    </dgm:pt>
    <dgm:pt modelId="{78710695-7945-47E1-AAFE-B21868E9AB1E}" type="pres">
      <dgm:prSet presAssocID="{F90F71E5-C505-4116-B7C0-2DCCA7FD9335}" presName="parentText" presStyleLbl="node1" presStyleIdx="5" presStyleCnt="11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B5275-D76D-4DBB-B9C0-F2340C1F2F9F}" type="pres">
      <dgm:prSet presAssocID="{1568E4BA-AB7D-4598-91A7-BFA7F90F2966}" presName="spacer" presStyleCnt="0"/>
      <dgm:spPr/>
    </dgm:pt>
    <dgm:pt modelId="{7FC36189-6C3B-42E0-AA4C-5366D0184965}" type="pres">
      <dgm:prSet presAssocID="{70E9308B-55C9-4005-A069-9B2B0FD5048E}" presName="parentText" presStyleLbl="node1" presStyleIdx="6" presStyleCnt="11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4C514-0E8F-4681-B0AE-B5BBBA5C5A48}" type="pres">
      <dgm:prSet presAssocID="{5B4C3EB7-0490-4B97-AADA-3008C8CA053B}" presName="spacer" presStyleCnt="0"/>
      <dgm:spPr/>
    </dgm:pt>
    <dgm:pt modelId="{9A74CC09-5D28-4DC5-A3C9-F35C4C671BA5}" type="pres">
      <dgm:prSet presAssocID="{E743E811-EBDF-4028-A141-F34A65492853}" presName="parentText" presStyleLbl="node1" presStyleIdx="7" presStyleCnt="11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84B4A-EE6E-407C-BF51-C83B20C07038}" type="pres">
      <dgm:prSet presAssocID="{07E4011C-8815-4D12-A7BA-A18C3F6138CD}" presName="spacer" presStyleCnt="0"/>
      <dgm:spPr/>
    </dgm:pt>
    <dgm:pt modelId="{CB4FACE9-0399-445A-9BF5-236883BB1897}" type="pres">
      <dgm:prSet presAssocID="{95B61403-990E-4D50-AF3A-387EA5B8CCB4}" presName="parentText" presStyleLbl="node1" presStyleIdx="8" presStyleCnt="11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D0775-7A67-42A8-AF1F-8E7F31DAC52A}" type="pres">
      <dgm:prSet presAssocID="{63D76D86-3151-4588-9534-8C0D3AD74630}" presName="spacer" presStyleCnt="0"/>
      <dgm:spPr/>
    </dgm:pt>
    <dgm:pt modelId="{36A0509D-6DF3-41BF-B701-4135E75D1037}" type="pres">
      <dgm:prSet presAssocID="{02614977-5313-4ADE-9881-A1737218898D}" presName="parentText" presStyleLbl="node1" presStyleIdx="9" presStyleCnt="11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E9D49-D1C3-47D6-B97B-50F3EADD15E7}" type="pres">
      <dgm:prSet presAssocID="{D38E0C5A-1B0C-46D6-BD94-4E5336AAC24F}" presName="spacer" presStyleCnt="0"/>
      <dgm:spPr/>
    </dgm:pt>
    <dgm:pt modelId="{F94BD99B-F634-417F-8206-343A33CFC914}" type="pres">
      <dgm:prSet presAssocID="{F9B83564-7AF4-4CAE-A259-E353C3A8B2AD}" presName="parentText" presStyleLbl="node1" presStyleIdx="10" presStyleCnt="11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4D660-F926-4074-9256-22B16C89FF57}" type="presOf" srcId="{02614977-5313-4ADE-9881-A1737218898D}" destId="{36A0509D-6DF3-41BF-B701-4135E75D1037}" srcOrd="0" destOrd="0" presId="urn:microsoft.com/office/officeart/2005/8/layout/vList2"/>
    <dgm:cxn modelId="{24888B76-3F1A-4438-9BAE-7BC0F5B80A5D}" type="presOf" srcId="{E743E811-EBDF-4028-A141-F34A65492853}" destId="{9A74CC09-5D28-4DC5-A3C9-F35C4C671BA5}" srcOrd="0" destOrd="0" presId="urn:microsoft.com/office/officeart/2005/8/layout/vList2"/>
    <dgm:cxn modelId="{FA6DF584-CBC2-484F-8F47-F0BB1BCA4256}" srcId="{A889609C-8F00-4E03-9C75-CE70441F5E4F}" destId="{DA6F3878-5C08-41B6-B9AA-ECE69F5D8891}" srcOrd="1" destOrd="0" parTransId="{D1CEAC6E-0CC7-4DC6-B972-0EE2855209EA}" sibTransId="{0A682C05-1EC9-4239-9A89-54235EE9C35F}"/>
    <dgm:cxn modelId="{B6EF51A0-DAF1-4907-8BD3-311418BCD681}" type="presOf" srcId="{A07F2CEF-8F96-40C9-8E80-B9883DFC75F5}" destId="{A5BBC79F-0B8D-4AA0-891A-51412489FB6F}" srcOrd="0" destOrd="0" presId="urn:microsoft.com/office/officeart/2005/8/layout/vList2"/>
    <dgm:cxn modelId="{38771B8E-D1A1-491F-A279-FB154DBFCA53}" srcId="{A889609C-8F00-4E03-9C75-CE70441F5E4F}" destId="{F9B83564-7AF4-4CAE-A259-E353C3A8B2AD}" srcOrd="10" destOrd="0" parTransId="{EC43DB2E-7C58-48CB-B376-8142AD8376B0}" sibTransId="{A00DC3FE-ED1A-44DC-87BD-BBE0B6AE354A}"/>
    <dgm:cxn modelId="{463F215E-9806-490A-BBD6-74DD65C355C3}" srcId="{A889609C-8F00-4E03-9C75-CE70441F5E4F}" destId="{02614977-5313-4ADE-9881-A1737218898D}" srcOrd="9" destOrd="0" parTransId="{E169A0A1-A1AE-42E6-85C5-E99BB0642C40}" sibTransId="{D38E0C5A-1B0C-46D6-BD94-4E5336AAC24F}"/>
    <dgm:cxn modelId="{C5DC6FC2-B707-4AEE-AA5E-50C625DF7D54}" type="presOf" srcId="{B9A9453E-30F8-4555-AF4E-7A4A2DB5F313}" destId="{FFB05263-FE5B-411A-80B0-85CFD81E312C}" srcOrd="0" destOrd="0" presId="urn:microsoft.com/office/officeart/2005/8/layout/vList2"/>
    <dgm:cxn modelId="{8754CCC7-47E2-4F60-A83F-22FA2A710654}" type="presOf" srcId="{DA6F3878-5C08-41B6-B9AA-ECE69F5D8891}" destId="{CC0DA1C9-8A72-49E6-A5DB-1DC1E72824FF}" srcOrd="0" destOrd="0" presId="urn:microsoft.com/office/officeart/2005/8/layout/vList2"/>
    <dgm:cxn modelId="{8D605687-8E4E-48BF-A6B2-3F7612C468E6}" type="presOf" srcId="{F9B83564-7AF4-4CAE-A259-E353C3A8B2AD}" destId="{F94BD99B-F634-417F-8206-343A33CFC914}" srcOrd="0" destOrd="0" presId="urn:microsoft.com/office/officeart/2005/8/layout/vList2"/>
    <dgm:cxn modelId="{04113F0A-B5CC-4017-A5E4-DBA0B72F5A18}" srcId="{A889609C-8F00-4E03-9C75-CE70441F5E4F}" destId="{95B61403-990E-4D50-AF3A-387EA5B8CCB4}" srcOrd="8" destOrd="0" parTransId="{DCB739F8-3391-4F62-BAB8-B157E1ED7C27}" sibTransId="{63D76D86-3151-4588-9534-8C0D3AD74630}"/>
    <dgm:cxn modelId="{D108C08B-608E-45E3-BAD3-FCB7C2E50DDC}" type="presOf" srcId="{6DCCB27C-D692-4D35-B15D-8E0AEA55F76F}" destId="{162DCA4D-D9A1-4F11-A8B7-3F221B7CD22E}" srcOrd="0" destOrd="0" presId="urn:microsoft.com/office/officeart/2005/8/layout/vList2"/>
    <dgm:cxn modelId="{C3EA36B5-6EA3-49F6-9692-D3D98F01BA8B}" type="presOf" srcId="{70E9308B-55C9-4005-A069-9B2B0FD5048E}" destId="{7FC36189-6C3B-42E0-AA4C-5366D0184965}" srcOrd="0" destOrd="0" presId="urn:microsoft.com/office/officeart/2005/8/layout/vList2"/>
    <dgm:cxn modelId="{43A8D1DD-2CFC-4EF4-A242-D17C308B16EA}" type="presOf" srcId="{B12E04EA-01CA-43BF-8D3C-849EDD58F91E}" destId="{5434243B-9EBA-485E-9C0B-B6593F82CBA8}" srcOrd="0" destOrd="0" presId="urn:microsoft.com/office/officeart/2005/8/layout/vList2"/>
    <dgm:cxn modelId="{8A21E150-D7E3-44F4-B8D2-770116BBDACA}" srcId="{A889609C-8F00-4E03-9C75-CE70441F5E4F}" destId="{B9A9453E-30F8-4555-AF4E-7A4A2DB5F313}" srcOrd="3" destOrd="0" parTransId="{E09E4ECE-A5C0-44BA-8051-B46208A37C9E}" sibTransId="{B90F07F3-E71B-4E4D-8383-0E08AD487F55}"/>
    <dgm:cxn modelId="{FC1F9EBE-9DFD-4D4E-BF47-78C89FAFCEDB}" srcId="{A889609C-8F00-4E03-9C75-CE70441F5E4F}" destId="{B12E04EA-01CA-43BF-8D3C-849EDD58F91E}" srcOrd="0" destOrd="0" parTransId="{CCB805DC-4998-4E55-9112-B0AF3E9D6318}" sibTransId="{F85822E4-5201-4725-AB7B-BEB36BD9C8F8}"/>
    <dgm:cxn modelId="{27B6B254-53F1-4D14-B509-D19EBC25652A}" srcId="{A889609C-8F00-4E03-9C75-CE70441F5E4F}" destId="{70E9308B-55C9-4005-A069-9B2B0FD5048E}" srcOrd="6" destOrd="0" parTransId="{CE4940D9-7641-4ABF-A03F-CC7E7CE5F975}" sibTransId="{5B4C3EB7-0490-4B97-AADA-3008C8CA053B}"/>
    <dgm:cxn modelId="{D3B40B43-49CF-459E-B574-B0CBF4495BB5}" srcId="{A889609C-8F00-4E03-9C75-CE70441F5E4F}" destId="{E743E811-EBDF-4028-A141-F34A65492853}" srcOrd="7" destOrd="0" parTransId="{F53FEA4A-153C-42F4-A3DB-2774A796039F}" sibTransId="{07E4011C-8815-4D12-A7BA-A18C3F6138CD}"/>
    <dgm:cxn modelId="{B9E0712F-D115-4CD6-9D99-D267B56E5903}" srcId="{A889609C-8F00-4E03-9C75-CE70441F5E4F}" destId="{A07F2CEF-8F96-40C9-8E80-B9883DFC75F5}" srcOrd="2" destOrd="0" parTransId="{1F305DDA-E98D-4C6A-907B-CF88E25C15A6}" sibTransId="{AAFF7B29-A100-487A-B3FE-D848A418845C}"/>
    <dgm:cxn modelId="{52B01EDC-6383-416E-8E50-A0005F368C63}" type="presOf" srcId="{A889609C-8F00-4E03-9C75-CE70441F5E4F}" destId="{AC14A985-BDAD-4EDA-82C3-58892D9BC9C0}" srcOrd="0" destOrd="0" presId="urn:microsoft.com/office/officeart/2005/8/layout/vList2"/>
    <dgm:cxn modelId="{FDFFEA2C-AFCB-49A0-8B78-34B59C9E90DD}" srcId="{A889609C-8F00-4E03-9C75-CE70441F5E4F}" destId="{F90F71E5-C505-4116-B7C0-2DCCA7FD9335}" srcOrd="5" destOrd="0" parTransId="{FF5040BC-9B31-4041-8DF2-800334330D64}" sibTransId="{1568E4BA-AB7D-4598-91A7-BFA7F90F2966}"/>
    <dgm:cxn modelId="{83ACE5CC-ADF5-4F97-9459-CEA5E9A22799}" type="presOf" srcId="{F90F71E5-C505-4116-B7C0-2DCCA7FD9335}" destId="{78710695-7945-47E1-AAFE-B21868E9AB1E}" srcOrd="0" destOrd="0" presId="urn:microsoft.com/office/officeart/2005/8/layout/vList2"/>
    <dgm:cxn modelId="{E6114ED7-24C4-4279-9143-148091948A1D}" type="presOf" srcId="{95B61403-990E-4D50-AF3A-387EA5B8CCB4}" destId="{CB4FACE9-0399-445A-9BF5-236883BB1897}" srcOrd="0" destOrd="0" presId="urn:microsoft.com/office/officeart/2005/8/layout/vList2"/>
    <dgm:cxn modelId="{B1D4D329-7CE3-468A-84BC-1FE69EE41728}" srcId="{A889609C-8F00-4E03-9C75-CE70441F5E4F}" destId="{6DCCB27C-D692-4D35-B15D-8E0AEA55F76F}" srcOrd="4" destOrd="0" parTransId="{CB119B7B-A874-4710-806B-880ABE9C5325}" sibTransId="{AE005643-42A6-4288-8D2E-234CFB1168E0}"/>
    <dgm:cxn modelId="{306ECF07-826D-48D7-B2EF-47F6C0AFA5B2}" type="presParOf" srcId="{AC14A985-BDAD-4EDA-82C3-58892D9BC9C0}" destId="{5434243B-9EBA-485E-9C0B-B6593F82CBA8}" srcOrd="0" destOrd="0" presId="urn:microsoft.com/office/officeart/2005/8/layout/vList2"/>
    <dgm:cxn modelId="{A2EA2009-DE9E-455E-AA97-15FD8873249B}" type="presParOf" srcId="{AC14A985-BDAD-4EDA-82C3-58892D9BC9C0}" destId="{F57FF20C-8598-4C96-B0A0-DD65B591BCF4}" srcOrd="1" destOrd="0" presId="urn:microsoft.com/office/officeart/2005/8/layout/vList2"/>
    <dgm:cxn modelId="{60849191-774D-444F-8E69-B8542BA5CC9D}" type="presParOf" srcId="{AC14A985-BDAD-4EDA-82C3-58892D9BC9C0}" destId="{CC0DA1C9-8A72-49E6-A5DB-1DC1E72824FF}" srcOrd="2" destOrd="0" presId="urn:microsoft.com/office/officeart/2005/8/layout/vList2"/>
    <dgm:cxn modelId="{209959C8-7B87-42CA-9C21-968687F032D8}" type="presParOf" srcId="{AC14A985-BDAD-4EDA-82C3-58892D9BC9C0}" destId="{BF581C30-2AEF-439C-8042-A1386D8F86B5}" srcOrd="3" destOrd="0" presId="urn:microsoft.com/office/officeart/2005/8/layout/vList2"/>
    <dgm:cxn modelId="{0502EC6F-D385-49F8-A621-375DE79D975E}" type="presParOf" srcId="{AC14A985-BDAD-4EDA-82C3-58892D9BC9C0}" destId="{A5BBC79F-0B8D-4AA0-891A-51412489FB6F}" srcOrd="4" destOrd="0" presId="urn:microsoft.com/office/officeart/2005/8/layout/vList2"/>
    <dgm:cxn modelId="{951F5D4C-C670-475C-9B92-B9DAB2B99382}" type="presParOf" srcId="{AC14A985-BDAD-4EDA-82C3-58892D9BC9C0}" destId="{B215AD50-0DCD-4DE0-9EE1-11F56577FD53}" srcOrd="5" destOrd="0" presId="urn:microsoft.com/office/officeart/2005/8/layout/vList2"/>
    <dgm:cxn modelId="{90516F07-81B6-4461-8AF9-7A84A1D681D8}" type="presParOf" srcId="{AC14A985-BDAD-4EDA-82C3-58892D9BC9C0}" destId="{FFB05263-FE5B-411A-80B0-85CFD81E312C}" srcOrd="6" destOrd="0" presId="urn:microsoft.com/office/officeart/2005/8/layout/vList2"/>
    <dgm:cxn modelId="{D9DCB080-1C4C-4A5B-83A3-CFD100F04C62}" type="presParOf" srcId="{AC14A985-BDAD-4EDA-82C3-58892D9BC9C0}" destId="{A8D82547-0C31-4C32-9228-76F0AC120F05}" srcOrd="7" destOrd="0" presId="urn:microsoft.com/office/officeart/2005/8/layout/vList2"/>
    <dgm:cxn modelId="{E1E95F98-AB89-404B-8A91-52920544AB07}" type="presParOf" srcId="{AC14A985-BDAD-4EDA-82C3-58892D9BC9C0}" destId="{162DCA4D-D9A1-4F11-A8B7-3F221B7CD22E}" srcOrd="8" destOrd="0" presId="urn:microsoft.com/office/officeart/2005/8/layout/vList2"/>
    <dgm:cxn modelId="{DEA6D15F-6A72-4672-B1B8-CEE79B7583F3}" type="presParOf" srcId="{AC14A985-BDAD-4EDA-82C3-58892D9BC9C0}" destId="{27FF1434-610A-41A5-AAA8-0EB1E3381ACB}" srcOrd="9" destOrd="0" presId="urn:microsoft.com/office/officeart/2005/8/layout/vList2"/>
    <dgm:cxn modelId="{1E3B8CF2-3933-476E-85CF-D8ED0EBDA768}" type="presParOf" srcId="{AC14A985-BDAD-4EDA-82C3-58892D9BC9C0}" destId="{78710695-7945-47E1-AAFE-B21868E9AB1E}" srcOrd="10" destOrd="0" presId="urn:microsoft.com/office/officeart/2005/8/layout/vList2"/>
    <dgm:cxn modelId="{50498AE7-F886-451B-B5FB-34B1F59E61C1}" type="presParOf" srcId="{AC14A985-BDAD-4EDA-82C3-58892D9BC9C0}" destId="{015B5275-D76D-4DBB-B9C0-F2340C1F2F9F}" srcOrd="11" destOrd="0" presId="urn:microsoft.com/office/officeart/2005/8/layout/vList2"/>
    <dgm:cxn modelId="{FC5B1D77-22CF-4D80-831C-58282709A156}" type="presParOf" srcId="{AC14A985-BDAD-4EDA-82C3-58892D9BC9C0}" destId="{7FC36189-6C3B-42E0-AA4C-5366D0184965}" srcOrd="12" destOrd="0" presId="urn:microsoft.com/office/officeart/2005/8/layout/vList2"/>
    <dgm:cxn modelId="{7D8DC012-305F-4612-B7BA-C82303C5600E}" type="presParOf" srcId="{AC14A985-BDAD-4EDA-82C3-58892D9BC9C0}" destId="{21D4C514-0E8F-4681-B0AE-B5BBBA5C5A48}" srcOrd="13" destOrd="0" presId="urn:microsoft.com/office/officeart/2005/8/layout/vList2"/>
    <dgm:cxn modelId="{8950DDF3-D5F0-43BA-93DB-69E5B86CA68A}" type="presParOf" srcId="{AC14A985-BDAD-4EDA-82C3-58892D9BC9C0}" destId="{9A74CC09-5D28-4DC5-A3C9-F35C4C671BA5}" srcOrd="14" destOrd="0" presId="urn:microsoft.com/office/officeart/2005/8/layout/vList2"/>
    <dgm:cxn modelId="{5EA64C23-6B78-4610-9DAE-A1FE09BDC908}" type="presParOf" srcId="{AC14A985-BDAD-4EDA-82C3-58892D9BC9C0}" destId="{03384B4A-EE6E-407C-BF51-C83B20C07038}" srcOrd="15" destOrd="0" presId="urn:microsoft.com/office/officeart/2005/8/layout/vList2"/>
    <dgm:cxn modelId="{12FEC635-7FAB-4E1E-A15A-E3A87112A768}" type="presParOf" srcId="{AC14A985-BDAD-4EDA-82C3-58892D9BC9C0}" destId="{CB4FACE9-0399-445A-9BF5-236883BB1897}" srcOrd="16" destOrd="0" presId="urn:microsoft.com/office/officeart/2005/8/layout/vList2"/>
    <dgm:cxn modelId="{36601719-9406-491E-95E8-12BE9FC869A5}" type="presParOf" srcId="{AC14A985-BDAD-4EDA-82C3-58892D9BC9C0}" destId="{C57D0775-7A67-42A8-AF1F-8E7F31DAC52A}" srcOrd="17" destOrd="0" presId="urn:microsoft.com/office/officeart/2005/8/layout/vList2"/>
    <dgm:cxn modelId="{355ED4CF-85F0-495A-B866-6BAA50DC167B}" type="presParOf" srcId="{AC14A985-BDAD-4EDA-82C3-58892D9BC9C0}" destId="{36A0509D-6DF3-41BF-B701-4135E75D1037}" srcOrd="18" destOrd="0" presId="urn:microsoft.com/office/officeart/2005/8/layout/vList2"/>
    <dgm:cxn modelId="{1EAA002A-A19A-4AFC-B1BB-297EDB8D2698}" type="presParOf" srcId="{AC14A985-BDAD-4EDA-82C3-58892D9BC9C0}" destId="{98BE9D49-D1C3-47D6-B97B-50F3EADD15E7}" srcOrd="19" destOrd="0" presId="urn:microsoft.com/office/officeart/2005/8/layout/vList2"/>
    <dgm:cxn modelId="{59629D6D-BB9E-42AB-8D3E-076BF165D2F1}" type="presParOf" srcId="{AC14A985-BDAD-4EDA-82C3-58892D9BC9C0}" destId="{F94BD99B-F634-417F-8206-343A33CFC914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3C512-C53B-48E5-BDDE-44718E043E7C}">
      <dsp:nvSpPr>
        <dsp:cNvPr id="0" name=""/>
        <dsp:cNvSpPr/>
      </dsp:nvSpPr>
      <dsp:spPr>
        <a:xfrm>
          <a:off x="278698" y="0"/>
          <a:ext cx="2746374" cy="2746374"/>
        </a:xfrm>
        <a:prstGeom prst="diamond">
          <a:avLst/>
        </a:prstGeom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89B8-BB5F-43BD-B6D3-04B2FA9EBB99}">
      <dsp:nvSpPr>
        <dsp:cNvPr id="0" name=""/>
        <dsp:cNvSpPr/>
      </dsp:nvSpPr>
      <dsp:spPr>
        <a:xfrm>
          <a:off x="209988" y="308343"/>
          <a:ext cx="1339435" cy="968165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63 877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2"/>
              </a:solidFill>
            </a:rPr>
            <a:t>57</a:t>
          </a:r>
          <a:r>
            <a:rPr lang="ru-RU" sz="1200" b="1" kern="1200" dirty="0" smtClean="0">
              <a:solidFill>
                <a:schemeClr val="bg2"/>
              </a:solidFill>
            </a:rPr>
            <a:t> </a:t>
          </a:r>
          <a:r>
            <a:rPr lang="en-US" sz="1200" b="1" kern="1200" dirty="0" smtClean="0">
              <a:solidFill>
                <a:schemeClr val="bg2"/>
              </a:solidFill>
            </a:rPr>
            <a:t>714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2"/>
              </a:solidFill>
            </a:rPr>
            <a:t>(</a:t>
          </a:r>
          <a:r>
            <a:rPr lang="ru-RU" sz="800" b="1" kern="1200" dirty="0" smtClean="0">
              <a:solidFill>
                <a:schemeClr val="bg2"/>
              </a:solidFill>
            </a:rPr>
            <a:t>6 мес. </a:t>
          </a:r>
          <a:r>
            <a:rPr lang="en-US" sz="800" b="1" kern="1200" dirty="0" smtClean="0">
              <a:solidFill>
                <a:schemeClr val="bg2"/>
              </a:solidFill>
            </a:rPr>
            <a:t>2021 )</a:t>
          </a:r>
          <a:endParaRPr lang="ru-RU" sz="800" b="1" kern="1200" dirty="0">
            <a:solidFill>
              <a:schemeClr val="bg2"/>
            </a:solidFill>
          </a:endParaRPr>
        </a:p>
      </dsp:txBody>
      <dsp:txXfrm>
        <a:off x="257250" y="355605"/>
        <a:ext cx="1244911" cy="873641"/>
      </dsp:txXfrm>
    </dsp:sp>
    <dsp:sp modelId="{E2C73FCC-5A58-4365-BAC0-9D250C6A14BF}">
      <dsp:nvSpPr>
        <dsp:cNvPr id="0" name=""/>
        <dsp:cNvSpPr/>
      </dsp:nvSpPr>
      <dsp:spPr>
        <a:xfrm>
          <a:off x="1612722" y="297097"/>
          <a:ext cx="1471104" cy="980043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732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2"/>
              </a:solidFill>
            </a:rPr>
            <a:t>1</a:t>
          </a:r>
          <a:r>
            <a:rPr lang="ru-RU" sz="1200" b="1" kern="1200" dirty="0" smtClean="0">
              <a:solidFill>
                <a:schemeClr val="bg2"/>
              </a:solidFill>
            </a:rPr>
            <a:t> </a:t>
          </a:r>
          <a:r>
            <a:rPr lang="en-US" sz="1200" b="1" kern="1200" dirty="0" smtClean="0">
              <a:solidFill>
                <a:schemeClr val="bg2"/>
              </a:solidFill>
            </a:rPr>
            <a:t>470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660564" y="344939"/>
        <a:ext cx="1375420" cy="884359"/>
      </dsp:txXfrm>
    </dsp:sp>
    <dsp:sp modelId="{0C75F79A-AFEB-4AFE-BC29-2DCA039AB2DC}">
      <dsp:nvSpPr>
        <dsp:cNvPr id="0" name=""/>
        <dsp:cNvSpPr/>
      </dsp:nvSpPr>
      <dsp:spPr>
        <a:xfrm>
          <a:off x="146295" y="1392500"/>
          <a:ext cx="1406046" cy="966119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kern="1200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4 729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2"/>
              </a:solidFill>
            </a:rPr>
            <a:t>7364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93457" y="1439662"/>
        <a:ext cx="1311722" cy="871795"/>
      </dsp:txXfrm>
    </dsp:sp>
    <dsp:sp modelId="{474CBDA8-B883-4EAF-90AD-B67B958845F1}">
      <dsp:nvSpPr>
        <dsp:cNvPr id="0" name=""/>
        <dsp:cNvSpPr/>
      </dsp:nvSpPr>
      <dsp:spPr>
        <a:xfrm>
          <a:off x="1624901" y="1388066"/>
          <a:ext cx="1475581" cy="964951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kern="1200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2 253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2"/>
              </a:solidFill>
            </a:rPr>
            <a:t>361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672006" y="1435171"/>
        <a:ext cx="1381371" cy="870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62B7B-3EEB-4E63-9A09-007436EA7CD7}">
      <dsp:nvSpPr>
        <dsp:cNvPr id="0" name=""/>
        <dsp:cNvSpPr/>
      </dsp:nvSpPr>
      <dsp:spPr>
        <a:xfrm>
          <a:off x="2245791" y="206"/>
          <a:ext cx="1990689" cy="900357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электроном виде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48 298</a:t>
          </a:r>
          <a:endParaRPr lang="en-US" sz="1200" b="1" kern="1200" cap="all" baseline="0" dirty="0" smtClean="0">
            <a:solidFill>
              <a:srgbClr val="EC8F1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all" baseline="0" dirty="0" smtClean="0">
              <a:solidFill>
                <a:srgbClr val="EC8F12"/>
              </a:solidFill>
            </a:rPr>
            <a:t>44</a:t>
          </a:r>
          <a:r>
            <a:rPr lang="ru-RU" sz="1200" b="1" kern="1200" cap="all" baseline="0" dirty="0" smtClean="0">
              <a:solidFill>
                <a:srgbClr val="EC8F12"/>
              </a:solidFill>
            </a:rPr>
            <a:t> </a:t>
          </a:r>
          <a:r>
            <a:rPr lang="en-US" sz="1200" b="1" kern="1200" cap="all" baseline="0" dirty="0" smtClean="0">
              <a:solidFill>
                <a:srgbClr val="EC8F12"/>
              </a:solidFill>
            </a:rPr>
            <a:t>840</a:t>
          </a:r>
        </a:p>
      </dsp:txBody>
      <dsp:txXfrm>
        <a:off x="2245791" y="206"/>
        <a:ext cx="1990689" cy="900357"/>
      </dsp:txXfrm>
    </dsp:sp>
    <dsp:sp modelId="{B64E6F06-7B2B-481A-A97F-1D6E0B54B402}">
      <dsp:nvSpPr>
        <dsp:cNvPr id="0" name=""/>
        <dsp:cNvSpPr/>
      </dsp:nvSpPr>
      <dsp:spPr>
        <a:xfrm>
          <a:off x="1265302" y="206"/>
          <a:ext cx="891353" cy="900357"/>
        </a:xfrm>
        <a:prstGeom prst="rect">
          <a:avLst/>
        </a:prstGeom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dbl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AFF1A-243D-445A-BB6B-F8BAB51C3857}">
      <dsp:nvSpPr>
        <dsp:cNvPr id="0" name=""/>
        <dsp:cNvSpPr/>
      </dsp:nvSpPr>
      <dsp:spPr>
        <a:xfrm>
          <a:off x="1286996" y="1049122"/>
          <a:ext cx="1990689" cy="900357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23 293</a:t>
          </a:r>
          <a:endParaRPr lang="en-US" sz="1200" b="1" kern="1200" cap="all" baseline="0" dirty="0" smtClean="0">
            <a:solidFill>
              <a:srgbClr val="EC8F1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all" baseline="0" dirty="0" smtClean="0">
              <a:solidFill>
                <a:srgbClr val="EC8F12"/>
              </a:solidFill>
            </a:rPr>
            <a:t>22</a:t>
          </a:r>
          <a:r>
            <a:rPr lang="ru-RU" sz="1200" b="1" kern="1200" cap="all" baseline="0" dirty="0" smtClean="0">
              <a:solidFill>
                <a:srgbClr val="EC8F12"/>
              </a:solidFill>
            </a:rPr>
            <a:t> </a:t>
          </a:r>
          <a:r>
            <a:rPr lang="en-US" sz="1200" b="1" kern="1200" cap="all" baseline="0" dirty="0" smtClean="0">
              <a:solidFill>
                <a:srgbClr val="EC8F12"/>
              </a:solidFill>
            </a:rPr>
            <a:t>069</a:t>
          </a:r>
        </a:p>
      </dsp:txBody>
      <dsp:txXfrm>
        <a:off x="1286996" y="1049122"/>
        <a:ext cx="1990689" cy="900357"/>
      </dsp:txXfrm>
    </dsp:sp>
    <dsp:sp modelId="{0B04D385-6D31-493A-AA01-4F2CAE103944}">
      <dsp:nvSpPr>
        <dsp:cNvPr id="0" name=""/>
        <dsp:cNvSpPr/>
      </dsp:nvSpPr>
      <dsp:spPr>
        <a:xfrm>
          <a:off x="203394" y="851174"/>
          <a:ext cx="804580" cy="80019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4243B-9EBA-485E-9C0B-B6593F82CBA8}">
      <dsp:nvSpPr>
        <dsp:cNvPr id="0" name=""/>
        <dsp:cNvSpPr/>
      </dsp:nvSpPr>
      <dsp:spPr>
        <a:xfrm>
          <a:off x="0" y="2327"/>
          <a:ext cx="3456381" cy="231659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105 - 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Жилищные вопросы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9" y="13636"/>
        <a:ext cx="3433763" cy="209041"/>
      </dsp:txXfrm>
    </dsp:sp>
    <dsp:sp modelId="{CC0DA1C9-8A72-49E6-A5DB-1DC1E72824FF}">
      <dsp:nvSpPr>
        <dsp:cNvPr id="0" name=""/>
        <dsp:cNvSpPr/>
      </dsp:nvSpPr>
      <dsp:spPr>
        <a:xfrm>
          <a:off x="0" y="268547"/>
          <a:ext cx="3456381" cy="231659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87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Оплата труда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9" y="279856"/>
        <a:ext cx="3433763" cy="209041"/>
      </dsp:txXfrm>
    </dsp:sp>
    <dsp:sp modelId="{A5BBC79F-0B8D-4AA0-891A-51412489FB6F}">
      <dsp:nvSpPr>
        <dsp:cNvPr id="0" name=""/>
        <dsp:cNvSpPr/>
      </dsp:nvSpPr>
      <dsp:spPr>
        <a:xfrm>
          <a:off x="0" y="534767"/>
          <a:ext cx="3456381" cy="231659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78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Прохождение службы (кадровые вопросы) 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9" y="546076"/>
        <a:ext cx="3433763" cy="209041"/>
      </dsp:txXfrm>
    </dsp:sp>
    <dsp:sp modelId="{FFB05263-FE5B-411A-80B0-85CFD81E312C}">
      <dsp:nvSpPr>
        <dsp:cNvPr id="0" name=""/>
        <dsp:cNvSpPr/>
      </dsp:nvSpPr>
      <dsp:spPr>
        <a:xfrm>
          <a:off x="0" y="800987"/>
          <a:ext cx="3456381" cy="231659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64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Материально-техническое обеспечение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9" y="812296"/>
        <a:ext cx="3433763" cy="209041"/>
      </dsp:txXfrm>
    </dsp:sp>
    <dsp:sp modelId="{162DCA4D-D9A1-4F11-A8B7-3F221B7CD22E}">
      <dsp:nvSpPr>
        <dsp:cNvPr id="0" name=""/>
        <dsp:cNvSpPr/>
      </dsp:nvSpPr>
      <dsp:spPr>
        <a:xfrm>
          <a:off x="0" y="1067207"/>
          <a:ext cx="3456381" cy="231659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23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Социальные выплаты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9" y="1078516"/>
        <a:ext cx="3433763" cy="209041"/>
      </dsp:txXfrm>
    </dsp:sp>
    <dsp:sp modelId="{78710695-7945-47E1-AAFE-B21868E9AB1E}">
      <dsp:nvSpPr>
        <dsp:cNvPr id="0" name=""/>
        <dsp:cNvSpPr/>
      </dsp:nvSpPr>
      <dsp:spPr>
        <a:xfrm>
          <a:off x="0" y="1333427"/>
          <a:ext cx="3456381" cy="231659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25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Иные </a:t>
          </a:r>
          <a:r>
            <a:rPr lang="ru-RU" sz="1000" b="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вопросы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9" y="1344736"/>
        <a:ext cx="3433763" cy="209041"/>
      </dsp:txXfrm>
    </dsp:sp>
    <dsp:sp modelId="{7FC36189-6C3B-42E0-AA4C-5366D0184965}">
      <dsp:nvSpPr>
        <dsp:cNvPr id="0" name=""/>
        <dsp:cNvSpPr/>
      </dsp:nvSpPr>
      <dsp:spPr>
        <a:xfrm>
          <a:off x="0" y="1599647"/>
          <a:ext cx="3456381" cy="231659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15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Пенсионное обеспечение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9" y="1610956"/>
        <a:ext cx="3433763" cy="209041"/>
      </dsp:txXfrm>
    </dsp:sp>
    <dsp:sp modelId="{9A74CC09-5D28-4DC5-A3C9-F35C4C671BA5}">
      <dsp:nvSpPr>
        <dsp:cNvPr id="0" name=""/>
        <dsp:cNvSpPr/>
      </dsp:nvSpPr>
      <dsp:spPr>
        <a:xfrm>
          <a:off x="0" y="1865867"/>
          <a:ext cx="3456381" cy="231659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10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Медицинское обслуживание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9" y="1877176"/>
        <a:ext cx="3433763" cy="209041"/>
      </dsp:txXfrm>
    </dsp:sp>
    <dsp:sp modelId="{CB4FACE9-0399-445A-9BF5-236883BB1897}">
      <dsp:nvSpPr>
        <dsp:cNvPr id="0" name=""/>
        <dsp:cNvSpPr/>
      </dsp:nvSpPr>
      <dsp:spPr>
        <a:xfrm>
          <a:off x="0" y="2132087"/>
          <a:ext cx="3456381" cy="231659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4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Коррупция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9" y="2143396"/>
        <a:ext cx="3433763" cy="209041"/>
      </dsp:txXfrm>
    </dsp:sp>
    <dsp:sp modelId="{36A0509D-6DF3-41BF-B701-4135E75D1037}">
      <dsp:nvSpPr>
        <dsp:cNvPr id="0" name=""/>
        <dsp:cNvSpPr/>
      </dsp:nvSpPr>
      <dsp:spPr>
        <a:xfrm>
          <a:off x="0" y="2398307"/>
          <a:ext cx="3456381" cy="231659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4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Вопросы, связанные со СВО на Украине </a:t>
          </a:r>
          <a:endParaRPr lang="ru-RU" sz="1000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9" y="2409616"/>
        <a:ext cx="3433763" cy="209041"/>
      </dsp:txXfrm>
    </dsp:sp>
    <dsp:sp modelId="{F94BD99B-F634-417F-8206-343A33CFC914}">
      <dsp:nvSpPr>
        <dsp:cNvPr id="0" name=""/>
        <dsp:cNvSpPr/>
      </dsp:nvSpPr>
      <dsp:spPr>
        <a:xfrm>
          <a:off x="0" y="2664526"/>
          <a:ext cx="3456381" cy="231659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1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Благодарности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9" y="2675835"/>
        <a:ext cx="3433763" cy="209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</cdr:x>
      <cdr:y>0.18834</cdr:y>
    </cdr:from>
    <cdr:to>
      <cdr:x>0.94716</cdr:x>
      <cdr:y>0.7371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60422" y="1101422"/>
          <a:ext cx="1670538" cy="3209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0.45015</cdr:x>
      <cdr:y>0</cdr:y>
    </cdr:from>
    <cdr:to>
      <cdr:x>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02171" y="0"/>
          <a:ext cx="3056408" cy="1263823"/>
        </a:xfrm>
        <a:prstGeom xmlns:a="http://schemas.openxmlformats.org/drawingml/2006/main" prst="rect">
          <a:avLst/>
        </a:prstGeom>
        <a:ln xmlns:a="http://schemas.openxmlformats.org/drawingml/2006/main" w="28575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indent="457200" algn="just"/>
          <a:r>
            <a:rPr lang="ru-RU" sz="9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Общественной </a:t>
          </a:r>
          <a:r>
            <a:rPr lang="ru-RU" sz="9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приемной МЧС России </a:t>
          </a:r>
          <a:r>
            <a:rPr lang="ru-RU" sz="9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организован личный прием граждан  статс-секретарем – заместителем Министра</a:t>
          </a:r>
          <a:br>
            <a:rPr lang="ru-RU" sz="9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А.М. Серко (1), заместителем Министра – главным государственным инспектором Российской Федерации по пожарному надзору </a:t>
          </a:r>
          <a:br>
            <a:rPr lang="ru-RU" sz="9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А.М. </a:t>
          </a:r>
          <a:r>
            <a:rPr lang="ru-RU" sz="900" kern="1200" dirty="0" err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Супруновским</a:t>
          </a:r>
          <a:r>
            <a:rPr lang="ru-RU" sz="9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 (1), заместителем Министра И.П. Денисовым (1), должностными лицами ДНПР, УИС, ПД, ДКП (4), АД (32).</a:t>
          </a:r>
          <a:endParaRPr lang="ru-RU" sz="900" b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3" y="1"/>
            <a:ext cx="2946400" cy="496888"/>
          </a:xfrm>
          <a:prstGeom prst="rect">
            <a:avLst/>
          </a:prstGeom>
        </p:spPr>
        <p:txBody>
          <a:bodyPr vert="horz" lIns="91109" tIns="45566" rIns="91109" bIns="45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2" y="1"/>
            <a:ext cx="2946400" cy="496888"/>
          </a:xfrm>
          <a:prstGeom prst="rect">
            <a:avLst/>
          </a:prstGeom>
        </p:spPr>
        <p:txBody>
          <a:bodyPr vert="horz" lIns="91109" tIns="45566" rIns="91109" bIns="45566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3" y="9429750"/>
            <a:ext cx="2946400" cy="496888"/>
          </a:xfrm>
          <a:prstGeom prst="rect">
            <a:avLst/>
          </a:prstGeom>
        </p:spPr>
        <p:txBody>
          <a:bodyPr vert="horz" lIns="91109" tIns="45566" rIns="91109" bIns="45566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2" y="9429750"/>
            <a:ext cx="2946400" cy="496888"/>
          </a:xfrm>
          <a:prstGeom prst="rect">
            <a:avLst/>
          </a:prstGeom>
        </p:spPr>
        <p:txBody>
          <a:bodyPr vert="horz" lIns="91109" tIns="45566" rIns="91109" bIns="45566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6" y="31"/>
            <a:ext cx="2945659" cy="498057"/>
          </a:xfrm>
          <a:prstGeom prst="rect">
            <a:avLst/>
          </a:prstGeom>
        </p:spPr>
        <p:txBody>
          <a:bodyPr vert="horz" lIns="91109" tIns="45566" rIns="91109" bIns="45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81" y="31"/>
            <a:ext cx="2945659" cy="498057"/>
          </a:xfrm>
          <a:prstGeom prst="rect">
            <a:avLst/>
          </a:prstGeom>
        </p:spPr>
        <p:txBody>
          <a:bodyPr vert="horz" lIns="91109" tIns="45566" rIns="91109" bIns="45566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241425"/>
            <a:ext cx="47466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9" tIns="45566" rIns="91109" bIns="455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10"/>
            <a:ext cx="5438140" cy="3908617"/>
          </a:xfrm>
          <a:prstGeom prst="rect">
            <a:avLst/>
          </a:prstGeom>
        </p:spPr>
        <p:txBody>
          <a:bodyPr vert="horz" lIns="91109" tIns="45566" rIns="91109" bIns="455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6" y="9428594"/>
            <a:ext cx="2945659" cy="498055"/>
          </a:xfrm>
          <a:prstGeom prst="rect">
            <a:avLst/>
          </a:prstGeom>
        </p:spPr>
        <p:txBody>
          <a:bodyPr vert="horz" lIns="91109" tIns="45566" rIns="91109" bIns="45566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81" y="9428594"/>
            <a:ext cx="2945659" cy="498055"/>
          </a:xfrm>
          <a:prstGeom prst="rect">
            <a:avLst/>
          </a:prstGeom>
        </p:spPr>
        <p:txBody>
          <a:bodyPr vert="horz" lIns="91109" tIns="45566" rIns="91109" bIns="45566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5525" y="1241425"/>
            <a:ext cx="4746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63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5525" y="1241425"/>
            <a:ext cx="4746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6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26" indent="0" algn="ctr">
              <a:buNone/>
              <a:defRPr sz="1595"/>
            </a:lvl2pPr>
            <a:lvl3pPr marL="729051" indent="0" algn="ctr">
              <a:buNone/>
              <a:defRPr sz="1435"/>
            </a:lvl3pPr>
            <a:lvl4pPr marL="1093577" indent="0" algn="ctr">
              <a:buNone/>
              <a:defRPr sz="1276"/>
            </a:lvl4pPr>
            <a:lvl5pPr marL="1458102" indent="0" algn="ctr">
              <a:buNone/>
              <a:defRPr sz="1276"/>
            </a:lvl5pPr>
            <a:lvl6pPr marL="1822628" indent="0" algn="ctr">
              <a:buNone/>
              <a:defRPr sz="1276"/>
            </a:lvl6pPr>
            <a:lvl7pPr marL="2187153" indent="0" algn="ctr">
              <a:buNone/>
              <a:defRPr sz="1276"/>
            </a:lvl7pPr>
            <a:lvl8pPr marL="2551679" indent="0" algn="ctr">
              <a:buNone/>
              <a:defRPr sz="1276"/>
            </a:lvl8pPr>
            <a:lvl9pPr marL="2916204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C13-FED9-4C83-BC60-486E91BA2297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C082-1C0C-4D97-BD56-BA576506C117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71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7B3F-1C2B-4A32-9637-892EBCDDD6B3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1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8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30.08.2022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48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05" lvl="0" indent="-220652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10" lvl="1" indent="-220652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14" lvl="2" indent="-220652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219" lvl="3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524" lvl="4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829" lvl="5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134" lvl="6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438" lvl="7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743" lvl="8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30.08.2022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1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30.08.2022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30.08.2022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DFB350-0FEF-4C27-8B54-BAA001998D3F}" type="datetime1">
              <a:rPr lang="ru-RU" smtClean="0"/>
              <a:t>30.08.2022</a:t>
            </a:fld>
            <a:endParaRPr lang="ru-RU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15364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098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416788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10" lvl="1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14" lvl="2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219" lvl="3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524" lvl="4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829" lvl="5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134" lvl="6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438" lvl="7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743" lvl="8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30.08.2022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30.08.2022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1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30.08.2022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E170-E9A5-49AE-A992-075BE99D9F7C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6" y="2106902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58" y="845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30.08.2022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4" y="6480681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3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1962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51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54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13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2969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7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6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" y="30050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6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58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51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1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33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40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8" y="1709771"/>
            <a:ext cx="8383727" cy="2852737"/>
          </a:xfrm>
        </p:spPr>
        <p:txBody>
          <a:bodyPr anchor="b"/>
          <a:lstStyle>
            <a:lvl1pPr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8" y="4589496"/>
            <a:ext cx="8383727" cy="1500187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526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051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577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10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62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153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679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20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CE85-0221-45E8-A7EB-F63C72DE2B3C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62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76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76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36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17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64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83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50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93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2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5" y="274671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71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29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9"/>
            <a:ext cx="72901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7" indent="0" algn="ctr">
              <a:buNone/>
              <a:defRPr sz="1500"/>
            </a:lvl2pPr>
            <a:lvl3pPr marL="685795" indent="0" algn="ctr">
              <a:buNone/>
              <a:defRPr sz="1350"/>
            </a:lvl3pPr>
            <a:lvl4pPr marL="1028691" indent="0" algn="ctr">
              <a:buNone/>
              <a:defRPr sz="1200"/>
            </a:lvl4pPr>
            <a:lvl5pPr marL="1371589" indent="0" algn="ctr">
              <a:buNone/>
              <a:defRPr sz="1200"/>
            </a:lvl5pPr>
            <a:lvl6pPr marL="1714486" indent="0" algn="ctr">
              <a:buNone/>
              <a:defRPr sz="1200"/>
            </a:lvl6pPr>
            <a:lvl7pPr marL="2057383" indent="0" algn="ctr">
              <a:buNone/>
              <a:defRPr sz="1200"/>
            </a:lvl7pPr>
            <a:lvl8pPr marL="2400281" indent="0" algn="ctr">
              <a:buNone/>
              <a:defRPr sz="1200"/>
            </a:lvl8pPr>
            <a:lvl9pPr marL="2743178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2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8" y="1709771"/>
            <a:ext cx="8383727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8" y="4589496"/>
            <a:ext cx="838372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7A42-6A36-48DA-825D-47FBB5718B33}" type="datetime1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9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18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4"/>
            <a:ext cx="411212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5" indent="0">
              <a:buNone/>
              <a:defRPr sz="1350" b="1"/>
            </a:lvl3pPr>
            <a:lvl4pPr marL="1028691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3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84" y="1681164"/>
            <a:ext cx="413237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5" indent="0">
              <a:buNone/>
              <a:defRPr sz="1350" b="1"/>
            </a:lvl3pPr>
            <a:lvl4pPr marL="1028691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3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6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78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41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5" y="457200"/>
            <a:ext cx="31350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5" y="2057400"/>
            <a:ext cx="31350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5" indent="0">
              <a:buNone/>
              <a:defRPr sz="900"/>
            </a:lvl3pPr>
            <a:lvl4pPr marL="1028691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3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47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5" y="457200"/>
            <a:ext cx="31350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7" indent="0">
              <a:buNone/>
              <a:defRPr sz="2100"/>
            </a:lvl2pPr>
            <a:lvl3pPr marL="685795" indent="0">
              <a:buNone/>
              <a:defRPr sz="1800"/>
            </a:lvl3pPr>
            <a:lvl4pPr marL="1028691" indent="0">
              <a:buNone/>
              <a:defRPr sz="1500"/>
            </a:lvl4pPr>
            <a:lvl5pPr marL="1371589" indent="0">
              <a:buNone/>
              <a:defRPr sz="1500"/>
            </a:lvl5pPr>
            <a:lvl6pPr marL="1714486" indent="0">
              <a:buNone/>
              <a:defRPr sz="1500"/>
            </a:lvl6pPr>
            <a:lvl7pPr marL="2057383" indent="0">
              <a:buNone/>
              <a:defRPr sz="1500"/>
            </a:lvl7pPr>
            <a:lvl8pPr marL="2400281" indent="0">
              <a:buNone/>
              <a:defRPr sz="1500"/>
            </a:lvl8pPr>
            <a:lvl9pPr marL="274317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5" y="2057400"/>
            <a:ext cx="31350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5" indent="0">
              <a:buNone/>
              <a:defRPr sz="900"/>
            </a:lvl3pPr>
            <a:lvl4pPr marL="1028691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3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04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72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91" y="1681163"/>
            <a:ext cx="4132378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91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DF4-78D3-4CF2-813D-073F60500479}" type="datetime1">
              <a:rPr lang="ru-RU" smtClean="0"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6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A5CD-D0AA-41E5-92AD-52E37032FDDE}" type="datetime1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B350-0FEF-4C27-8B54-BAA001998D3F}" type="datetime1">
              <a:rPr lang="ru-RU" smtClean="0"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>
              <a:defRPr sz="2551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E99-1A98-46CC-9AB2-C70F8AD71C3B}" type="datetime1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 marL="0" indent="0">
              <a:buNone/>
              <a:defRPr sz="2551"/>
            </a:lvl1pPr>
            <a:lvl2pPr marL="364526" indent="0">
              <a:buNone/>
              <a:defRPr sz="2232"/>
            </a:lvl2pPr>
            <a:lvl3pPr marL="729051" indent="0">
              <a:buNone/>
              <a:defRPr sz="1914"/>
            </a:lvl3pPr>
            <a:lvl4pPr marL="1093577" indent="0">
              <a:buNone/>
              <a:defRPr sz="1595"/>
            </a:lvl4pPr>
            <a:lvl5pPr marL="1458102" indent="0">
              <a:buNone/>
              <a:defRPr sz="1595"/>
            </a:lvl5pPr>
            <a:lvl6pPr marL="1822628" indent="0">
              <a:buNone/>
              <a:defRPr sz="1595"/>
            </a:lvl6pPr>
            <a:lvl7pPr marL="2187153" indent="0">
              <a:buNone/>
              <a:defRPr sz="1595"/>
            </a:lvl7pPr>
            <a:lvl8pPr marL="2551679" indent="0">
              <a:buNone/>
              <a:defRPr sz="1595"/>
            </a:lvl8pPr>
            <a:lvl9pPr marL="2916204" indent="0">
              <a:buNone/>
              <a:defRPr sz="159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EC3-9CE9-471A-8D8C-3C945F5E96D5}" type="datetime1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24D5-612A-4DE6-AEFD-0053EF126A32}" type="datetime1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83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9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729051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63" indent="-182263" algn="l" defTabSz="729051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788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14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839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365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4891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416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3942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467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26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051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577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102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628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153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679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204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30.08.2022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83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4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95"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83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9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8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6857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6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3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0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8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5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2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9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6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5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1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9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6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3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1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8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3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6.svg"/><Relationship Id="rId3" Type="http://schemas.openxmlformats.org/officeDocument/2006/relationships/image" Target="../media/image6.wmf"/><Relationship Id="rId2" Type="http://schemas.openxmlformats.org/officeDocument/2006/relationships/image" Target="../media/image21.pn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31.xml"/><Relationship Id="rId19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6.wmf"/><Relationship Id="rId18" Type="http://schemas.openxmlformats.org/officeDocument/2006/relationships/image" Target="../media/image376.svg"/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12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png"/><Relationship Id="rId11" Type="http://schemas.openxmlformats.org/officeDocument/2006/relationships/image" Target="../media/image48.png"/><Relationship Id="rId5" Type="http://schemas.openxmlformats.org/officeDocument/2006/relationships/image" Target="../media/image43.jpg"/><Relationship Id="rId10" Type="http://schemas.openxmlformats.org/officeDocument/2006/relationships/image" Target="../media/image47.jpeg"/><Relationship Id="rId4" Type="http://schemas.openxmlformats.org/officeDocument/2006/relationships/image" Target="../media/image42.png"/><Relationship Id="rId9" Type="http://schemas.openxmlformats.org/officeDocument/2006/relationships/image" Target="../media/image46.jpe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wmf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2.emf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14.jpg"/><Relationship Id="rId3" Type="http://schemas.openxmlformats.org/officeDocument/2006/relationships/image" Target="../media/image6.wmf"/><Relationship Id="rId21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3.png"/><Relationship Id="rId17" Type="http://schemas.microsoft.com/office/2007/relationships/diagramDrawing" Target="../diagrams/drawing2.xml"/><Relationship Id="rId2" Type="http://schemas.openxmlformats.org/officeDocument/2006/relationships/slideLayout" Target="../slideLayouts/slideLayout15.xml"/><Relationship Id="rId16" Type="http://schemas.openxmlformats.org/officeDocument/2006/relationships/diagramColors" Target="../diagrams/colors2.xml"/><Relationship Id="rId20" Type="http://schemas.openxmlformats.org/officeDocument/2006/relationships/image" Target="../media/image16.png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5" Type="http://schemas.openxmlformats.org/officeDocument/2006/relationships/diagramQuickStyle" Target="../diagrams/quickStyle2.xml"/><Relationship Id="rId23" Type="http://schemas.openxmlformats.org/officeDocument/2006/relationships/image" Target="../media/image17.jpeg"/><Relationship Id="rId10" Type="http://schemas.openxmlformats.org/officeDocument/2006/relationships/image" Target="../media/image11.png"/><Relationship Id="rId19" Type="http://schemas.openxmlformats.org/officeDocument/2006/relationships/image" Target="../media/image15.jp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Relationship Id="rId14" Type="http://schemas.openxmlformats.org/officeDocument/2006/relationships/diagramLayout" Target="../diagrams/layout2.xml"/><Relationship Id="rId2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jpeg"/><Relationship Id="rId5" Type="http://schemas.openxmlformats.org/officeDocument/2006/relationships/image" Target="../media/image6.wmf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323" y="1633142"/>
            <a:ext cx="1384388" cy="18208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57836" y="3927349"/>
            <a:ext cx="7375096" cy="923330"/>
          </a:xfrm>
          <a:prstGeom prst="rect">
            <a:avLst/>
          </a:prstGeom>
          <a:solidFill>
            <a:srgbClr val="DEA04E"/>
          </a:solidFill>
        </p:spPr>
        <p:txBody>
          <a:bodyPr wrap="square" rtlCol="0">
            <a:spAutoFit/>
          </a:bodyPr>
          <a:lstStyle/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ОТЧЕТ </a:t>
            </a: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с обращениями граждан и организаций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за 6 месяцев 2022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1431897" y="22471"/>
            <a:ext cx="7226974" cy="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39" tIns="61767" rIns="123539" bIns="61767">
            <a:spAutoFit/>
          </a:bodyPr>
          <a:lstStyle/>
          <a:p>
            <a:pPr algn="ctr" defTabSz="123337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Министерство Российской Федерации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по делам гражданской обороны, чрезвычайным ситуациям 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и ликвидации последствий стихийных бедствий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3416" y="6333646"/>
            <a:ext cx="3622202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Москва </a:t>
            </a:r>
            <a:endParaRPr lang="ru-RU" sz="1400" b="1" dirty="0">
              <a:solidFill>
                <a:srgbClr val="002060"/>
              </a:solidFill>
              <a:latin typeface="Myriad Pro Light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2022 г.</a:t>
            </a:r>
            <a:endParaRPr lang="ru-RU" sz="1400" b="1" dirty="0">
              <a:solidFill>
                <a:srgbClr val="002060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4985" y="1078866"/>
            <a:ext cx="9719064" cy="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677495" y="2298668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4207" y="2448844"/>
            <a:ext cx="63464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 вопросами, имеющими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социальную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тематику, обратилось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1060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заявителей (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56% больше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чем в 2021 (680). Вопросы касались  выплат компенсаций при увольнении, материальной помощи многодетным семьям, страхованию военнослужащих, компенсационных выплат,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детей, помощи в работе с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беженцами, социальной защите пострадавшим при ЧС,  выдачи удостоверений участникам ЧАЭС. Увеличение обращений по данной теме связано с поступлением обращений от беженцев с территории ДНР, ЛНР и отдельных районов Украины.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5575" y="875755"/>
            <a:ext cx="68329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касающихся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 законодательства в области гражданской обороны, содержания защитных сооружений, массовых эвакуаций 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школах (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73%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сравнению с первым полугодием 2021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(719). 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предоставления списка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защитных сооружений гражданской обороны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требованиями выдачи СИЗОД обратились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раз, остальные обращения касались введения чрезвычайной ситуации, режима повышенной готовности и вопросам связанным с эвакуацией населения.</a:t>
            </a:r>
          </a:p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Возрастание количества обращений по данной теме связано с проведением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военной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 на Украине. Отсутствие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доступной информации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месте расположения защитных сооружений гражданской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обороны, о порядке эвакуации населения способствует увеличению подобных обращений.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1744" y="707428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Гражданская оборона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373" y="3700936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Жилищные вопросы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5575" y="3875410"/>
            <a:ext cx="68329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обеспечением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жильем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791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34,7% больше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первым полугодием 2021 года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(587).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всего личный состав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обеспокоен медленным движением очереди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получение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ЕСВ, вопросами выделения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военнослужащим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заявители обращаются по вопросам приватизации служебного жилья, активно интересуются программой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ипотечного кредитования для пожарных 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спасателей. Продолжают поступать обращения от пенсионеров и бывших сотрудников МЧС России о выселении из служебного жилья. Увеличение количества обращений по жилищным вопросам обусловлено возрастающей социальной напряженностью в связи с не решением данных вопросов на местах.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7" y="770867"/>
            <a:ext cx="2311282" cy="15000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" y="8941"/>
            <a:ext cx="391053" cy="514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618517"/>
            <a:ext cx="9720263" cy="20533"/>
          </a:xfrm>
          <a:prstGeom prst="line">
            <a:avLst/>
          </a:prstGeom>
          <a:ln w="7302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093301" y="5318596"/>
            <a:ext cx="6506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связанные с рассмотрением обращений граждан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207" y="5564817"/>
            <a:ext cx="6346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Снизилось на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(3746)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первым полугодием 2021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(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5913) количество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по вопросам, связанным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по данной теме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уменьшилось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внедрению единого порядка работы с обращениями граждан и организации системы контроля за их рассмотрением. Также ведется постоянная разъяснительная работа с заявителями о порядке рассмотрения обращений.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77740" y="114154"/>
            <a:ext cx="7741710" cy="353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и часто задаваемых вопросов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42" y="5222350"/>
            <a:ext cx="2399310" cy="15120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r="14640"/>
          <a:stretch/>
        </p:blipFill>
        <p:spPr>
          <a:xfrm>
            <a:off x="700160" y="3988992"/>
            <a:ext cx="749688" cy="8594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9" b="14022"/>
          <a:stretch/>
        </p:blipFill>
        <p:spPr>
          <a:xfrm>
            <a:off x="6753441" y="2150709"/>
            <a:ext cx="2407507" cy="15173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07" y="3658592"/>
            <a:ext cx="2311282" cy="141921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87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109;p1" descr="https://rusmedpro.ru/assets/images/rf-ma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36" y="843674"/>
            <a:ext cx="1278445" cy="8326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0735" y="933047"/>
            <a:ext cx="8222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В целях совершенствования работы с обращениями граждан приказом МЧС России от 19.01.2022 № 30 утвержден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взаимодействия территориальных органов МЧС России с уполномоченным по правам человека в субъекте Российской Федерации, в том числе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оказания содействия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уполномоченному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правам человека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Федерации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предоставлении необходимой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ему для рассмотрения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жалобы информации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территориальными органами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МЧС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baseline="-2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64107" y="165107"/>
            <a:ext cx="798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территориальных органов МЧС России и уполномоченных по правам человека в субъектах Российской Федерации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11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16345" y="734589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5176684" y="5137774"/>
            <a:ext cx="4749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7063" y="2678981"/>
            <a:ext cx="37464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МЧС России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субъектам РФ заключили соглашения о взаимодействии с уполномоченными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правам человека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субъектах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Федерации.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20692" y="2686724"/>
            <a:ext cx="626352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ru-RU" sz="20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91723" y="3736315"/>
            <a:ext cx="3956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63430" y="3338148"/>
            <a:ext cx="626352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20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47061" y="3261056"/>
            <a:ext cx="37464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МЧС России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субъектам РФ проводят работу по заключению соглашения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взаимодействии с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уполномоченными по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правам человека в субъектах Российской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Федерации.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30613" y="1643452"/>
            <a:ext cx="37792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 МЧС России по субъектам РФ соглашений о взаимодействии с уполномоченными по правам человека в субъектах Российской Федерации.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5246608" y="3941368"/>
            <a:ext cx="4071222" cy="1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70185" y="2235628"/>
            <a:ext cx="4558701" cy="2021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198464" y="1683537"/>
            <a:ext cx="4645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формы взаимодействия территориальных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с уполномоченными по правам человека  в субъектах Российской Федерации</a:t>
            </a:r>
            <a:endParaRPr lang="ru-RU" sz="1000" dirty="0"/>
          </a:p>
        </p:txBody>
      </p:sp>
      <p:pic>
        <p:nvPicPr>
          <p:cNvPr id="66" name="Рисунок 65" descr="Рукопожатие">
            <a:extLst>
              <a:ext uri="{FF2B5EF4-FFF2-40B4-BE49-F238E27FC236}">
                <a16:creationId xmlns:a16="http://schemas.microsoft.com/office/drawing/2014/main" id="{17447A4B-1BE4-4D32-94EB-DD270575C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55531" y="1565610"/>
            <a:ext cx="763187" cy="7195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91723" y="3988872"/>
            <a:ext cx="3559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Обращений граждан, поступило от уполномоченных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правам человека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субъектах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РФ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рассмотрено в ГУ МЧС России по субъектам РФ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46608" y="4016844"/>
            <a:ext cx="626352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just"/>
            <a:r>
              <a:rPr lang="ru-RU" sz="2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0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72977" y="4544692"/>
            <a:ext cx="35597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Личных приема проведено совместно </a:t>
            </a:r>
            <a:b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уполномоченным по правам человека в субъекте Российской Федерации (ГУ МЧС России по Ненецкому автономному округу, ГУ МЧС России по Вологодской области)</a:t>
            </a:r>
          </a:p>
          <a:p>
            <a:pPr algn="just"/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62443" y="4569013"/>
            <a:ext cx="384605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just"/>
            <a:r>
              <a:rPr lang="ru-RU" sz="2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983" y="2270404"/>
            <a:ext cx="46525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содействия уполномоченному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проверке информации по обстоятельствам, изложенным в обращении гражданина (предоставление необходимых сведений, документов, материалов и иной информации); 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мер, направленных на защиту прав, свобод и законных интересов человека и гражданина, восстановление их нарушенных прав;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совместных мероприятий (совещаний, рабочих встреч, семинаров), в том числе мероприятий по вопросам безопасности жизнедеятельности;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совместных приемов граждан, в том числе с использованием видеоконференцсвязи, информационно-телекоммуникационной сети «Интернет», иных доступных средств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коммуникации.</a:t>
            </a:r>
            <a:endParaRPr lang="ru-RU" sz="1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82099" y="5492851"/>
            <a:ext cx="42734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just"/>
            <a:r>
              <a:rPr lang="ru-RU" sz="2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91723" y="5423755"/>
            <a:ext cx="3559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Мероприятие проведено совместно с уполномоченным по правам человека в субъекте Российской Федерации  (ГУ МЧС России по Владимирской области)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065240" y="2260214"/>
            <a:ext cx="4433958" cy="5588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33" name="Рисунок 32" descr="C:\Users\91024\AppData\Local\Microsoft\Windows\INetCache\Content.Word\13-02-25-155fad3180c36d67ee892e8efbc88746__800x800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0" y="4515564"/>
            <a:ext cx="2123056" cy="138022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Прямоугольник 33"/>
          <p:cNvSpPr/>
          <p:nvPr/>
        </p:nvSpPr>
        <p:spPr>
          <a:xfrm>
            <a:off x="219612" y="5920495"/>
            <a:ext cx="2301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Начальник  ГУ МЧС России по Хабаровскому краю </a:t>
            </a:r>
            <a:r>
              <a:rPr lang="ru-RU" sz="8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Гибадулин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М.Г. и Уполномоченный по </a:t>
            </a:r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равам человека в Хабаровском крае </a:t>
            </a:r>
            <a:r>
              <a:rPr lang="ru-RU" sz="8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Чесницкий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И.И. подписывают  соглашение о взаимодействии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C:\Users\91024\AppData\Local\Microsoft\Windows\INetCache\Content.Word\14-30-09-max_g360_c12_r4x3_pd20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21" y="4515564"/>
            <a:ext cx="2068784" cy="138022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2492347" y="5920495"/>
            <a:ext cx="2208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Начальник  ГУ МЧС России по Московской области </a:t>
            </a:r>
            <a:r>
              <a:rPr lang="ru-RU" sz="8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Полетыкин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С.А. и Уполномоченный по </a:t>
            </a:r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равам человека в Московской область Семенова Е.Ю. подписывают  соглашение о взаимодействии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\\mchs.ru\ca\АД\Отдел обращений граждан\ПРЯМАЯ ЛИНИЯ 2022\фото Чуприян прямая линия\IMG_44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5" y="2316981"/>
            <a:ext cx="2863178" cy="198568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Прямоугольная выноска 61"/>
          <p:cNvSpPr/>
          <p:nvPr/>
        </p:nvSpPr>
        <p:spPr>
          <a:xfrm>
            <a:off x="3551111" y="2887555"/>
            <a:ext cx="5886524" cy="731536"/>
          </a:xfrm>
          <a:prstGeom prst="wedgeRectCallout">
            <a:avLst>
              <a:gd name="adj1" fmla="val -55560"/>
              <a:gd name="adj2" fmla="val 24082"/>
            </a:avLst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5320"/>
            <a:r>
              <a:rPr lang="ru-RU" sz="1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Забота о личном составе должна стать критерием эффективности работы для руководителя каждого подразделения</a:t>
            </a:r>
            <a:r>
              <a:rPr lang="ru-RU" sz="1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defTabSz="885320"/>
            <a:r>
              <a:rPr lang="ru-RU" sz="1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А.П. </a:t>
            </a:r>
            <a:r>
              <a:rPr lang="ru-RU" sz="1200" b="1" dirty="0" err="1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Чуприян</a:t>
            </a:r>
            <a:endParaRPr lang="ru-RU" sz="1200" b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41" y="917831"/>
            <a:ext cx="8477948" cy="6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320"/>
            <a:endParaRPr lang="ru-RU" sz="2694" b="1" baseline="-25000" dirty="0">
              <a:solidFill>
                <a:prstClr val="black"/>
              </a:solidFill>
              <a:latin typeface="Calibri"/>
            </a:endParaRPr>
          </a:p>
          <a:p>
            <a:pPr defTabSz="885320"/>
            <a:endParaRPr lang="ru-RU" sz="2694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530" y="150004"/>
            <a:ext cx="796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руководства МЧС России с личным составом»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27557" y="4479591"/>
            <a:ext cx="805828" cy="52209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213" tIns="45607" rIns="91213" bIns="45607">
            <a:spAutoFit/>
          </a:bodyPr>
          <a:lstStyle/>
          <a:p>
            <a:pPr algn="ctr" defTabSz="885320"/>
            <a:r>
              <a:rPr lang="ru-RU" sz="2794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Calibri"/>
              </a:rPr>
              <a:t>416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34518" y="4534290"/>
            <a:ext cx="2647518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от личного состава, членов их семей и ветеранов рассмотрено в ходе подготовки и проведения мероприятия</a:t>
            </a:r>
          </a:p>
        </p:txBody>
      </p:sp>
      <p:grpSp>
        <p:nvGrpSpPr>
          <p:cNvPr id="26" name="Gruppieren 4"/>
          <p:cNvGrpSpPr/>
          <p:nvPr/>
        </p:nvGrpSpPr>
        <p:grpSpPr bwMode="gray">
          <a:xfrm>
            <a:off x="5027015" y="5094384"/>
            <a:ext cx="336973" cy="426854"/>
            <a:chOff x="5012687" y="508483"/>
            <a:chExt cx="427434" cy="544119"/>
          </a:xfrm>
          <a:solidFill>
            <a:schemeClr val="accent1">
              <a:alpha val="99000"/>
            </a:schemeClr>
          </a:solidFill>
        </p:grpSpPr>
        <p:sp>
          <p:nvSpPr>
            <p:cNvPr id="27" name="Freeform 2341"/>
            <p:cNvSpPr>
              <a:spLocks noEditPoints="1"/>
            </p:cNvSpPr>
            <p:nvPr/>
          </p:nvSpPr>
          <p:spPr bwMode="gray">
            <a:xfrm>
              <a:off x="5012687" y="627548"/>
              <a:ext cx="425054" cy="425054"/>
            </a:xfrm>
            <a:custGeom>
              <a:avLst/>
              <a:gdLst>
                <a:gd name="T0" fmla="*/ 76 w 151"/>
                <a:gd name="T1" fmla="*/ 0 h 151"/>
                <a:gd name="T2" fmla="*/ 0 w 151"/>
                <a:gd name="T3" fmla="*/ 76 h 151"/>
                <a:gd name="T4" fmla="*/ 76 w 151"/>
                <a:gd name="T5" fmla="*/ 151 h 151"/>
                <a:gd name="T6" fmla="*/ 151 w 151"/>
                <a:gd name="T7" fmla="*/ 76 h 151"/>
                <a:gd name="T8" fmla="*/ 76 w 151"/>
                <a:gd name="T9" fmla="*/ 0 h 151"/>
                <a:gd name="T10" fmla="*/ 76 w 151"/>
                <a:gd name="T11" fmla="*/ 134 h 151"/>
                <a:gd name="T12" fmla="*/ 18 w 151"/>
                <a:gd name="T13" fmla="*/ 76 h 151"/>
                <a:gd name="T14" fmla="*/ 76 w 151"/>
                <a:gd name="T15" fmla="*/ 18 h 151"/>
                <a:gd name="T16" fmla="*/ 133 w 151"/>
                <a:gd name="T17" fmla="*/ 76 h 151"/>
                <a:gd name="T18" fmla="*/ 76 w 151"/>
                <a:gd name="T19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6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6" y="0"/>
                  </a:cubicBezTo>
                  <a:close/>
                  <a:moveTo>
                    <a:pt x="76" y="134"/>
                  </a:moveTo>
                  <a:cubicBezTo>
                    <a:pt x="44" y="134"/>
                    <a:pt x="18" y="108"/>
                    <a:pt x="18" y="76"/>
                  </a:cubicBezTo>
                  <a:cubicBezTo>
                    <a:pt x="18" y="44"/>
                    <a:pt x="44" y="18"/>
                    <a:pt x="76" y="18"/>
                  </a:cubicBezTo>
                  <a:cubicBezTo>
                    <a:pt x="107" y="18"/>
                    <a:pt x="133" y="44"/>
                    <a:pt x="133" y="76"/>
                  </a:cubicBezTo>
                  <a:cubicBezTo>
                    <a:pt x="133" y="108"/>
                    <a:pt x="107" y="134"/>
                    <a:pt x="76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8" name="Freeform 2342"/>
            <p:cNvSpPr>
              <a:spLocks/>
            </p:cNvSpPr>
            <p:nvPr/>
          </p:nvSpPr>
          <p:spPr bwMode="gray">
            <a:xfrm>
              <a:off x="5153181" y="508483"/>
              <a:ext cx="148829" cy="96441"/>
            </a:xfrm>
            <a:custGeom>
              <a:avLst/>
              <a:gdLst>
                <a:gd name="T0" fmla="*/ 37 w 53"/>
                <a:gd name="T1" fmla="*/ 34 h 34"/>
                <a:gd name="T2" fmla="*/ 37 w 53"/>
                <a:gd name="T3" fmla="*/ 21 h 34"/>
                <a:gd name="T4" fmla="*/ 45 w 53"/>
                <a:gd name="T5" fmla="*/ 21 h 34"/>
                <a:gd name="T6" fmla="*/ 53 w 53"/>
                <a:gd name="T7" fmla="*/ 13 h 34"/>
                <a:gd name="T8" fmla="*/ 53 w 53"/>
                <a:gd name="T9" fmla="*/ 8 h 34"/>
                <a:gd name="T10" fmla="*/ 45 w 53"/>
                <a:gd name="T11" fmla="*/ 0 h 34"/>
                <a:gd name="T12" fmla="*/ 8 w 53"/>
                <a:gd name="T13" fmla="*/ 0 h 34"/>
                <a:gd name="T14" fmla="*/ 0 w 53"/>
                <a:gd name="T15" fmla="*/ 8 h 34"/>
                <a:gd name="T16" fmla="*/ 0 w 53"/>
                <a:gd name="T17" fmla="*/ 13 h 34"/>
                <a:gd name="T18" fmla="*/ 8 w 53"/>
                <a:gd name="T19" fmla="*/ 21 h 34"/>
                <a:gd name="T20" fmla="*/ 16 w 53"/>
                <a:gd name="T21" fmla="*/ 21 h 34"/>
                <a:gd name="T22" fmla="*/ 16 w 53"/>
                <a:gd name="T23" fmla="*/ 34 h 34"/>
                <a:gd name="T24" fmla="*/ 27 w 53"/>
                <a:gd name="T25" fmla="*/ 33 h 34"/>
                <a:gd name="T26" fmla="*/ 37 w 53"/>
                <a:gd name="T2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34">
                  <a:moveTo>
                    <a:pt x="37" y="34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9" y="21"/>
                    <a:pt x="53" y="18"/>
                    <a:pt x="53" y="13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49" y="0"/>
                    <a:pt x="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4" y="21"/>
                    <a:pt x="8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0" y="33"/>
                    <a:pt x="23" y="33"/>
                    <a:pt x="27" y="33"/>
                  </a:cubicBezTo>
                  <a:cubicBezTo>
                    <a:pt x="30" y="33"/>
                    <a:pt x="34" y="33"/>
                    <a:pt x="3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9" name="Freeform 2343"/>
            <p:cNvSpPr>
              <a:spLocks/>
            </p:cNvSpPr>
            <p:nvPr/>
          </p:nvSpPr>
          <p:spPr bwMode="gray">
            <a:xfrm>
              <a:off x="5361540" y="613259"/>
              <a:ext cx="78581" cy="76200"/>
            </a:xfrm>
            <a:custGeom>
              <a:avLst/>
              <a:gdLst>
                <a:gd name="T0" fmla="*/ 15 w 28"/>
                <a:gd name="T1" fmla="*/ 27 h 27"/>
                <a:gd name="T2" fmla="*/ 24 w 28"/>
                <a:gd name="T3" fmla="*/ 19 h 27"/>
                <a:gd name="T4" fmla="*/ 25 w 28"/>
                <a:gd name="T5" fmla="*/ 8 h 27"/>
                <a:gd name="T6" fmla="*/ 22 w 28"/>
                <a:gd name="T7" fmla="*/ 4 h 27"/>
                <a:gd name="T8" fmla="*/ 11 w 28"/>
                <a:gd name="T9" fmla="*/ 3 h 27"/>
                <a:gd name="T10" fmla="*/ 0 w 28"/>
                <a:gd name="T11" fmla="*/ 12 h 27"/>
                <a:gd name="T12" fmla="*/ 15 w 28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8" y="11"/>
                    <a:pt x="25" y="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1"/>
                    <a:pt x="14" y="0"/>
                    <a:pt x="11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6"/>
                    <a:pt x="11" y="21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0" name="Freeform 2344"/>
            <p:cNvSpPr>
              <a:spLocks/>
            </p:cNvSpPr>
            <p:nvPr/>
          </p:nvSpPr>
          <p:spPr bwMode="gray">
            <a:xfrm>
              <a:off x="5179369" y="799012"/>
              <a:ext cx="83344" cy="84535"/>
            </a:xfrm>
            <a:custGeom>
              <a:avLst/>
              <a:gdLst>
                <a:gd name="T0" fmla="*/ 25 w 30"/>
                <a:gd name="T1" fmla="*/ 6 h 30"/>
                <a:gd name="T2" fmla="*/ 25 w 30"/>
                <a:gd name="T3" fmla="*/ 25 h 30"/>
                <a:gd name="T4" fmla="*/ 5 w 30"/>
                <a:gd name="T5" fmla="*/ 24 h 30"/>
                <a:gd name="T6" fmla="*/ 6 w 30"/>
                <a:gd name="T7" fmla="*/ 5 h 30"/>
                <a:gd name="T8" fmla="*/ 25 w 30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5" y="6"/>
                  </a:moveTo>
                  <a:cubicBezTo>
                    <a:pt x="30" y="11"/>
                    <a:pt x="30" y="20"/>
                    <a:pt x="25" y="25"/>
                  </a:cubicBezTo>
                  <a:cubicBezTo>
                    <a:pt x="19" y="30"/>
                    <a:pt x="11" y="29"/>
                    <a:pt x="5" y="24"/>
                  </a:cubicBezTo>
                  <a:cubicBezTo>
                    <a:pt x="0" y="18"/>
                    <a:pt x="1" y="10"/>
                    <a:pt x="6" y="5"/>
                  </a:cubicBezTo>
                  <a:cubicBezTo>
                    <a:pt x="12" y="0"/>
                    <a:pt x="20" y="0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1" name="Freeform 2345"/>
            <p:cNvSpPr>
              <a:spLocks/>
            </p:cNvSpPr>
            <p:nvPr/>
          </p:nvSpPr>
          <p:spPr bwMode="gray">
            <a:xfrm>
              <a:off x="5130541" y="743050"/>
              <a:ext cx="90488" cy="95250"/>
            </a:xfrm>
            <a:custGeom>
              <a:avLst/>
              <a:gdLst>
                <a:gd name="T0" fmla="*/ 30 w 32"/>
                <a:gd name="T1" fmla="*/ 25 h 34"/>
                <a:gd name="T2" fmla="*/ 30 w 32"/>
                <a:gd name="T3" fmla="*/ 32 h 34"/>
                <a:gd name="T4" fmla="*/ 30 w 32"/>
                <a:gd name="T5" fmla="*/ 32 h 34"/>
                <a:gd name="T6" fmla="*/ 23 w 32"/>
                <a:gd name="T7" fmla="*/ 32 h 34"/>
                <a:gd name="T8" fmla="*/ 2 w 32"/>
                <a:gd name="T9" fmla="*/ 10 h 34"/>
                <a:gd name="T10" fmla="*/ 2 w 32"/>
                <a:gd name="T11" fmla="*/ 2 h 34"/>
                <a:gd name="T12" fmla="*/ 2 w 32"/>
                <a:gd name="T13" fmla="*/ 2 h 34"/>
                <a:gd name="T14" fmla="*/ 10 w 32"/>
                <a:gd name="T15" fmla="*/ 3 h 34"/>
                <a:gd name="T16" fmla="*/ 30 w 32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30" y="25"/>
                  </a:moveTo>
                  <a:cubicBezTo>
                    <a:pt x="32" y="27"/>
                    <a:pt x="32" y="30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8" y="34"/>
                    <a:pt x="25" y="34"/>
                    <a:pt x="23" y="3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8" y="0"/>
                    <a:pt x="10" y="3"/>
                  </a:cubicBezTo>
                  <a:lnTo>
                    <a:pt x="3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F6EAD2D-0BE0-463C-8A41-6C4DF3740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7" y="6096416"/>
            <a:ext cx="463287" cy="463287"/>
          </a:xfrm>
          <a:prstGeom prst="rect">
            <a:avLst/>
          </a:prstGeom>
          <a:noFill/>
        </p:spPr>
      </p:pic>
      <p:pic>
        <p:nvPicPr>
          <p:cNvPr id="37" name="Рисунок 36" descr="C:\Users\91024\Desktop\ОТЧЕТЫ ГРАЖДАНЕ\ajnj lkz ckfqljd\14-40-42-images.jp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7" y="4506008"/>
            <a:ext cx="603359" cy="58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52" y="6055036"/>
            <a:ext cx="493355" cy="48723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97064" y="993879"/>
            <a:ext cx="58920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defTabSz="885320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реализации принципа открытости  и доступности информации о деятельности МЧС России, 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поручению временно исполняющего обязанности Министра генерал-полковника внутренней службы А.П. </a:t>
            </a:r>
            <a:r>
              <a:rPr lang="ru-RU" sz="1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Чуприяна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под его руководством впервые в МЧС России состоялся «Открытый разговор руководства МЧС России с личным составом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(далее Открытый разговор).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мероприятии приняли участие представители Администрации Президента Российской Федерации и члены Общественного совета при  МЧС России. </a:t>
            </a:r>
          </a:p>
          <a:p>
            <a:pPr indent="457200" algn="just" defTabSz="885320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экспертов «Ростелеком Контакт-центр» настроила платформу  для сбора и обработки обращений по трем каналам – телефон, электронная почта и онлайн-чат, а также организовала прямую трансляцию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 </a:t>
            </a:r>
            <a:endParaRPr lang="ru-RU" sz="1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 defTabSz="885320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Открытый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принимались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всех категорий личного состава МЧС России, членов семей, ветеранов и членов семей погибших сотрудников.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57337" y="5312140"/>
            <a:ext cx="1041516" cy="52209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213" tIns="45607" rIns="91213" bIns="45607">
            <a:spAutoFit/>
          </a:bodyPr>
          <a:lstStyle/>
          <a:p>
            <a:pPr algn="ctr" defTabSz="885320"/>
            <a:r>
              <a:rPr lang="ru-RU" sz="2794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Calibri"/>
              </a:rPr>
              <a:t>2 000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85900" y="5310485"/>
            <a:ext cx="2430830" cy="78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абонентов</a:t>
            </a:r>
            <a:r>
              <a:rPr lang="en-US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подразделений ГУ МЧС России по субъектам РФ и учреждений МЧС России были  подключены к Открытому разговору </a:t>
            </a:r>
          </a:p>
          <a:p>
            <a:pPr algn="ctr" defTabSz="885320"/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видеоконференцсвязи</a:t>
            </a:r>
            <a:endParaRPr lang="ru-RU" sz="898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68445" y="6165675"/>
            <a:ext cx="2755882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пользователей сети Интернет подключились к прямой трансляции Открытого разговора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29341" y="6037577"/>
            <a:ext cx="1168877" cy="52209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213" tIns="45607" rIns="91213" bIns="45607">
            <a:spAutoFit/>
          </a:bodyPr>
          <a:lstStyle/>
          <a:p>
            <a:pPr algn="ctr" defTabSz="885320"/>
            <a:r>
              <a:rPr lang="ru-RU" sz="2794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Calibri"/>
              </a:rPr>
              <a:t>80 000</a:t>
            </a:r>
          </a:p>
        </p:txBody>
      </p:sp>
      <p:pic>
        <p:nvPicPr>
          <p:cNvPr id="46" name="Google Shape;109;p1" descr="https://rusmedpro.ru/assets/images/rf-map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85" y="5241059"/>
            <a:ext cx="913569" cy="65244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4" name="Рисунок 53" descr="\\mchs.ru\ca\АД\Отдел обращений граждан\ПРЯМАЯ ЛИНИЯ 2022\фото Чуприян прямая линия\IMG_447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50" y="3802200"/>
            <a:ext cx="1563911" cy="1026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377336" y="857955"/>
            <a:ext cx="1331197" cy="64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5320"/>
            <a:r>
              <a:rPr lang="ru-RU" sz="1796" b="1" dirty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24 мая </a:t>
            </a:r>
          </a:p>
          <a:p>
            <a:pPr algn="ctr" defTabSz="885320"/>
            <a:r>
              <a:rPr lang="ru-RU" sz="1796" b="1" dirty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2022 года </a:t>
            </a:r>
            <a:endParaRPr lang="ru-RU" sz="179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65295" y="4860054"/>
            <a:ext cx="4125130" cy="165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320"/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</a:t>
            </a:r>
            <a:r>
              <a:rPr lang="ru-RU" sz="2822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часов на Открытом разговоре руководство</a:t>
            </a:r>
            <a:r>
              <a:rPr lang="en-US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 отвечало на вопросы личного состава в прямом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эфире</a:t>
            </a:r>
          </a:p>
          <a:p>
            <a:pPr defTabSz="885320"/>
            <a:endParaRPr lang="ru-RU" sz="898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5320"/>
            <a:r>
              <a:rPr lang="ru-RU" sz="898" b="1" dirty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 </a:t>
            </a:r>
          </a:p>
          <a:p>
            <a:pPr defTabSz="885320"/>
            <a:r>
              <a:rPr lang="ru-RU" sz="2822" b="1" dirty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50</a:t>
            </a:r>
            <a:r>
              <a:rPr lang="ru-RU" sz="1026" b="1" dirty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 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 получили ответы на свои вопросы непосредственно от руководства МЧС России в прямом эфире Открытого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разговора</a:t>
            </a:r>
            <a:endParaRPr lang="ru-RU" sz="89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 descr="C:\Users\91024\Desktop\ПРЯМАЯ ЛИНИЯ\открытый разговрр\SAVE_20220705_10514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75" y="3789453"/>
            <a:ext cx="1554120" cy="105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\\mchs.ru\ca\АД\Отдел обращений граждан\ПРЯМАЯ ЛИНИЯ 2022\фото Чуприян прямая линия\IMG_446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41" y="3795473"/>
            <a:ext cx="1524101" cy="106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C:\Users\91024\AppData\Local\Microsoft\Windows\INetCache\Content.Word\11-16-36-i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0" y="1408142"/>
            <a:ext cx="1226794" cy="90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870" b="100000" l="240" r="100000">
                        <a14:foregroundMark x1="2158" y1="60000" x2="2158" y2="60000"/>
                        <a14:foregroundMark x1="16067" y1="62174" x2="16067" y2="62174"/>
                        <a14:foregroundMark x1="28777" y1="63913" x2="28777" y2="63913"/>
                        <a14:foregroundMark x1="15108" y1="88261" x2="15108" y2="88261"/>
                        <a14:foregroundMark x1="21103" y1="86522" x2="21103" y2="86522"/>
                        <a14:foregroundMark x1="26379" y1="86087" x2="26379" y2="86087"/>
                        <a14:foregroundMark x1="30935" y1="85652" x2="30935" y2="85652"/>
                        <a14:foregroundMark x1="34532" y1="86522" x2="34532" y2="86522"/>
                        <a14:foregroundMark x1="42206" y1="87391" x2="42206" y2="87391"/>
                        <a14:foregroundMark x1="41007" y1="66522" x2="41007" y2="66522"/>
                        <a14:foregroundMark x1="43645" y1="57391" x2="43645" y2="57391"/>
                        <a14:foregroundMark x1="48201" y1="51304" x2="48201" y2="51304"/>
                        <a14:foregroundMark x1="53477" y1="58696" x2="53477" y2="58696"/>
                        <a14:foregroundMark x1="44125" y1="74348" x2="44125" y2="74348"/>
                        <a14:foregroundMark x1="48201" y1="78696" x2="48201" y2="78696"/>
                        <a14:foregroundMark x1="52278" y1="73913" x2="52278" y2="73913"/>
                        <a14:foregroundMark x1="55396" y1="66087" x2="55396" y2="66087"/>
                        <a14:foregroundMark x1="54916" y1="62609" x2="54197" y2="6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24"/>
          <a:stretch/>
        </p:blipFill>
        <p:spPr>
          <a:xfrm>
            <a:off x="1629918" y="672927"/>
            <a:ext cx="1728681" cy="721198"/>
          </a:xfrm>
          <a:prstGeom prst="rect">
            <a:avLst/>
          </a:prstGeom>
        </p:spPr>
      </p:pic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12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1447" y="24790"/>
            <a:ext cx="514086" cy="676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58" name="Прямая соединительная линия 57"/>
          <p:cNvCxnSpPr/>
          <p:nvPr/>
        </p:nvCxnSpPr>
        <p:spPr>
          <a:xfrm>
            <a:off x="17" y="701958"/>
            <a:ext cx="9670211" cy="2269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60" name="Рисунок 59" descr="Рукопожатие">
            <a:extLst>
              <a:ext uri="{FF2B5EF4-FFF2-40B4-BE49-F238E27FC236}">
                <a16:creationId xmlns:a16="http://schemas.microsoft.com/office/drawing/2014/main" id="{17447A4B-1BE4-4D32-94EB-DD270575CC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5075" y="1574117"/>
            <a:ext cx="763187" cy="71954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597064" y="892877"/>
            <a:ext cx="0" cy="16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37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54" y="1098106"/>
            <a:ext cx="1619447" cy="230710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37241" y="917831"/>
            <a:ext cx="8477948" cy="6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320"/>
            <a:endParaRPr lang="ru-RU" sz="2694" b="1" baseline="-25000" dirty="0">
              <a:solidFill>
                <a:prstClr val="black"/>
              </a:solidFill>
              <a:latin typeface="Calibri"/>
            </a:endParaRPr>
          </a:p>
          <a:p>
            <a:pPr defTabSz="885320"/>
            <a:endParaRPr lang="ru-RU" sz="2694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12" y="4340017"/>
            <a:ext cx="4816403" cy="2446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Организовано  проведение  медицинской реабилитации бывшего</a:t>
            </a:r>
            <a:b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пожарного – спасателя 30 П</a:t>
            </a:r>
            <a:r>
              <a:rPr lang="en-US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г. Омска и оказание ему последующей медицинской помощи.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Оказана дополнительная помощь многодетной семье сотрудника </a:t>
            </a:r>
            <a:b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г. Москве</a:t>
            </a:r>
            <a:r>
              <a:rPr lang="en-US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с органами государственной власти субъектов РФ организована работа по реализации мер  дополнительной поддержки многодетных семей сотрудников МЧС России, а также осуществляется взаимодействие  по вопросам жилищного обеспечения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 МЧС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России.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Прорабатываются возможности реализации в МЧС России федерального пилотного проекта «Ипотека пожарных и спасателей»</a:t>
            </a:r>
            <a:r>
              <a:rPr lang="en-US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Организовано проведение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благотворительной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   «Помощь пожарным Донбасса от пожарных России».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обращения,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поступившие в ходе подготовки и проведения Открытого разговора направляются письменные ответы.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endParaRPr lang="ru-RU" sz="898" b="1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195" algn="just" defTabSz="885320"/>
            <a:endParaRPr lang="ru-RU" sz="898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1" name="Схема 60"/>
          <p:cNvGraphicFramePr/>
          <p:nvPr>
            <p:extLst>
              <p:ext uri="{D42A27DB-BD31-4B8C-83A1-F6EECF244321}">
                <p14:modId xmlns:p14="http://schemas.microsoft.com/office/powerpoint/2010/main" val="1491339854"/>
              </p:ext>
            </p:extLst>
          </p:nvPr>
        </p:nvGraphicFramePr>
        <p:xfrm>
          <a:off x="4876208" y="1164052"/>
          <a:ext cx="3456381" cy="289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294160" y="6322877"/>
            <a:ext cx="2405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разговор в ГУ МЧС России</a:t>
            </a:r>
          </a:p>
          <a:p>
            <a:pPr algn="ctr" defTabSz="885216"/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Курской области 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 descr="\\mchs.ru\ca\АД\Отдел обращений граждан\ПРЯМАЯ ЛИНИЯ 2022\фото Чуприян прямая линия\IMG_449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12" y="2806600"/>
            <a:ext cx="1642530" cy="114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8625" y="1295680"/>
            <a:ext cx="1643763" cy="11897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13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51322" y="223134"/>
            <a:ext cx="796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Открытого разговора руководства МЧС России </a:t>
            </a:r>
            <a:endParaRPr lang="ru-RU" sz="1400" b="1" dirty="0" smtClean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 составом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3410" y="701310"/>
            <a:ext cx="9686860" cy="24401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60" name="Прямая соединительная линия 59"/>
          <p:cNvCxnSpPr/>
          <p:nvPr/>
        </p:nvCxnSpPr>
        <p:spPr>
          <a:xfrm>
            <a:off x="4849806" y="1025971"/>
            <a:ext cx="4527897" cy="15179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9246" y="750161"/>
            <a:ext cx="3434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итоги проведения Открытого разговора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3403" y="1010829"/>
            <a:ext cx="4370706" cy="16156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67" name="Рисунок 6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9" y="1231913"/>
            <a:ext cx="1464785" cy="214647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36707" y="3567237"/>
            <a:ext cx="12346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2-4-45-47-АЧ </a:t>
            </a: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24.05.2022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21715" y="3400219"/>
            <a:ext cx="3376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85216"/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проведения Открытого разговора временно исполняющим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обязанности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Министра генерал-полковником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внутренней службы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Чуприяном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даны поручения структурным подразделениям центрального аппарата МЧС России и </a:t>
            </a:r>
            <a:b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субъектам РФ.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65501" y="4084069"/>
            <a:ext cx="5207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Открытого разговора в ГУ МЧС России по субъектам РФ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888696" y="4342132"/>
            <a:ext cx="4632983" cy="39689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069549" y="4386619"/>
            <a:ext cx="46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субъектам РФ организовали  и провели</a:t>
            </a:r>
          </a:p>
          <a:p>
            <a:pPr algn="ctr" defTabSz="885216"/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Открытые разговоры  руководства с личным составом (ГУ МЧС России по Республике Башкортостан,  ГУ МЧС России по Курской области, ГУ МЧС России по Ульяновской области, ГУ МЧС России по Кировской области)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736090" y="4584510"/>
            <a:ext cx="626352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722" y="1334464"/>
            <a:ext cx="270505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314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обращений направлены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ответы в письменной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форме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руководящий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 МЧС России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ответил в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ходе прямой трансляции «Открытого разговора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52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случаях заявителям даны устные разъяснения по поставленным вопросам посредством телефонной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связи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699" y="3502836"/>
            <a:ext cx="1185033" cy="671866"/>
          </a:xfrm>
          <a:prstGeom prst="roundRect">
            <a:avLst/>
          </a:prstGeom>
          <a:noFill/>
          <a:ln w="254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7236" y="-17686"/>
            <a:ext cx="514086" cy="676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C:\Users\91024\AppData\Local\Microsoft\Windows\INetCache\Content.Word\10-32-47-max_g360_c12_r4x3_pd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90" y="5051267"/>
            <a:ext cx="2086860" cy="1229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5049273" y="755944"/>
            <a:ext cx="3919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обращений, поступивших на Открытый разговор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C:\Users\91024\AppData\Local\Microsoft\Windows\INetCache\Content.Word\IMG_20220715_104202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05" y="5060024"/>
            <a:ext cx="1988053" cy="12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4888317" y="6314151"/>
            <a:ext cx="2405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в ГУ МЧС России</a:t>
            </a:r>
          </a:p>
          <a:p>
            <a:pPr algn="ctr" defTabSz="885216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Республике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648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7596" y="2512538"/>
            <a:ext cx="3085216" cy="14438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1914" y="4186434"/>
            <a:ext cx="84659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За 1 полугодие  2022 года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в МЧС России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рассмотрено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71 591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обращение</a:t>
            </a:r>
            <a:r>
              <a:rPr lang="en-US" sz="1200" noProof="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,  </a:t>
            </a:r>
            <a:r>
              <a:rPr lang="ru-RU" sz="1200" noProof="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что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на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7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%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больше,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чем в 1 полугодии 2021  г.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(66 909).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       В центральном аппарате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МЧС России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рассмотрено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9 152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обращения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, что на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0,4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%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больше,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чем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1 полугодии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2021  г. (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9 114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).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0" marR="0" lvl="0" indent="3215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ГУ МЧС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России по субъектам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РФ рассмотрено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57 849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что на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5,7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%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больше, чем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1 полугодии 2021 года (54 719).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lvl="0" indent="321589" algn="just"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учреждения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МЧС России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рассмотрено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</a:rPr>
              <a:t>4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</a:rPr>
              <a:t>590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что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на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49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% 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больше,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чем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в 1 полугодии 2021 года (3 076).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Наибольшее число обращений рассмотрено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в ФКУ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«Центральный архив МЧС России» 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1431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), ФГБУ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ВНИИПО МЧС России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1395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), ФГБУ ВЦЭРМ им. А.М. Никифорова (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337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).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0" marR="0" lvl="0" indent="3215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15" y="37518"/>
            <a:ext cx="357886" cy="4707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0361" y="113288"/>
            <a:ext cx="6418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показатели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17" y="572510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001887" y="1106727"/>
            <a:ext cx="1880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ОБРАЩЕНИЙ</a:t>
            </a: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886601" y="1509425"/>
            <a:ext cx="191347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71 591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Freeform 8"/>
          <p:cNvSpPr>
            <a:spLocks noChangeAspect="1"/>
          </p:cNvSpPr>
          <p:nvPr/>
        </p:nvSpPr>
        <p:spPr bwMode="gray">
          <a:xfrm rot="10800000">
            <a:off x="2431416" y="1624583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87810" y="1937776"/>
            <a:ext cx="21057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мес. 2021 г.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66 909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685115" y="1566218"/>
            <a:ext cx="935000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(на 7 %)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688540" y="1081337"/>
            <a:ext cx="188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ЦЕНТРАЛЬНЫЙ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АППАРАТ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</a:t>
            </a: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644585" y="1098606"/>
            <a:ext cx="18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 МЧС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СУБЪЕКТАМ РФ</a:t>
            </a: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7678446" y="1106695"/>
            <a:ext cx="188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учреждения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 </a:t>
            </a: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3796265" y="1938931"/>
            <a:ext cx="150716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9 152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5762462" y="1898640"/>
            <a:ext cx="1486359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57 849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7615051" y="1888117"/>
            <a:ext cx="191347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4 590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1" name="Freeform 8"/>
          <p:cNvSpPr>
            <a:spLocks noChangeAspect="1"/>
          </p:cNvSpPr>
          <p:nvPr/>
        </p:nvSpPr>
        <p:spPr bwMode="gray">
          <a:xfrm rot="10800000">
            <a:off x="4217333" y="2512538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2" name="Freeform 8"/>
          <p:cNvSpPr>
            <a:spLocks noChangeAspect="1"/>
          </p:cNvSpPr>
          <p:nvPr/>
        </p:nvSpPr>
        <p:spPr bwMode="gray">
          <a:xfrm rot="10800000">
            <a:off x="6189671" y="2503234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3950897" y="3446343"/>
            <a:ext cx="147893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(6 мес. 2021 г.)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4462446" y="2469605"/>
            <a:ext cx="1084079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(на 0,4 %)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3996247" y="2923786"/>
            <a:ext cx="1107229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9 114</a:t>
            </a:r>
            <a:endParaRPr kumimoji="0" lang="ru-RU" sz="2800" b="1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5986086" y="3434116"/>
            <a:ext cx="147893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(6 мес. 2021 г.)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6015036" y="2938085"/>
            <a:ext cx="1307604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54 719</a:t>
            </a:r>
            <a:endParaRPr kumimoji="0" lang="ru-RU" sz="2800" b="1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8054467" y="3461445"/>
            <a:ext cx="147893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(6 мес. 2021 г.)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8065296" y="2917782"/>
            <a:ext cx="1107229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3 076</a:t>
            </a:r>
            <a:endParaRPr kumimoji="0" lang="ru-RU" sz="2800" b="1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6428754" y="2466943"/>
            <a:ext cx="1084079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(на 5,7 %)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8362040" y="2428020"/>
            <a:ext cx="1034386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(на 49 %)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5" name="Рисунок 244">
            <a:extLst>
              <a:ext uri="{FF2B5EF4-FFF2-40B4-BE49-F238E27FC236}">
                <a16:creationId xmlns:a16="http://schemas.microsoft.com/office/drawing/2014/main" id="{3FA8FC7F-4F4F-42DD-83CA-BE4A6B0B7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8" y="1440326"/>
            <a:ext cx="578204" cy="551579"/>
          </a:xfrm>
          <a:prstGeom prst="rect">
            <a:avLst/>
          </a:prstGeom>
        </p:spPr>
      </p:pic>
      <p:sp>
        <p:nvSpPr>
          <p:cNvPr id="34" name="Freeform 8"/>
          <p:cNvSpPr>
            <a:spLocks noChangeAspect="1"/>
          </p:cNvSpPr>
          <p:nvPr/>
        </p:nvSpPr>
        <p:spPr bwMode="gray">
          <a:xfrm rot="10800000">
            <a:off x="8097609" y="2524949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516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7394277" y="2573310"/>
            <a:ext cx="891353" cy="900357"/>
          </a:xfrm>
          <a:prstGeom prst="rect">
            <a:avLst/>
          </a:prstGeom>
          <a:gradFill rotWithShape="0">
            <a:gsLst>
              <a:gs pos="2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dbl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3" y="32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47153" y="163315"/>
            <a:ext cx="6496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формы,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типы обращений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1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16658" y="1093650"/>
            <a:ext cx="3892283" cy="40664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4852943" y="1131020"/>
            <a:ext cx="4514992" cy="22219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80" y="825777"/>
            <a:ext cx="4213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видам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52943" y="854147"/>
            <a:ext cx="4372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формам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98850" y="1308421"/>
            <a:ext cx="3227531" cy="2746374"/>
            <a:chOff x="6725147" y="2189812"/>
            <a:chExt cx="3137832" cy="2467754"/>
          </a:xfrm>
          <a:solidFill>
            <a:schemeClr val="bg1"/>
          </a:solidFill>
        </p:grpSpPr>
        <p:grpSp>
          <p:nvGrpSpPr>
            <p:cNvPr id="19" name="Группа 18"/>
            <p:cNvGrpSpPr/>
            <p:nvPr/>
          </p:nvGrpSpPr>
          <p:grpSpPr>
            <a:xfrm>
              <a:off x="6725147" y="2189812"/>
              <a:ext cx="3137832" cy="2467754"/>
              <a:chOff x="6732811" y="2198876"/>
              <a:chExt cx="3137832" cy="2467754"/>
            </a:xfrm>
            <a:grpFill/>
          </p:grpSpPr>
          <p:graphicFrame>
            <p:nvGraphicFramePr>
              <p:cNvPr id="14" name="Схема 13"/>
              <p:cNvGraphicFramePr/>
              <p:nvPr>
                <p:extLst>
                  <p:ext uri="{D42A27DB-BD31-4B8C-83A1-F6EECF244321}">
                    <p14:modId xmlns:p14="http://schemas.microsoft.com/office/powerpoint/2010/main" val="2766463547"/>
                  </p:ext>
                </p:extLst>
              </p:nvPr>
            </p:nvGraphicFramePr>
            <p:xfrm>
              <a:off x="6732811" y="2198876"/>
              <a:ext cx="3137832" cy="24677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5872" y="2751136"/>
                <a:ext cx="328380" cy="352787"/>
              </a:xfrm>
              <a:prstGeom prst="rect">
                <a:avLst/>
              </a:prstGeom>
              <a:grpFill/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CCDBE416-EF8C-4CE2-9A78-24DBF780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619" y="3696023"/>
                <a:ext cx="363165" cy="341938"/>
              </a:xfrm>
              <a:prstGeom prst="rect">
                <a:avLst/>
              </a:prstGeom>
              <a:grpFill/>
            </p:spPr>
          </p:pic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92980" y="2750452"/>
              <a:ext cx="324714" cy="292435"/>
            </a:xfrm>
            <a:prstGeom prst="rect">
              <a:avLst/>
            </a:prstGeom>
            <a:grpFill/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70597" y="3709461"/>
              <a:ext cx="363140" cy="330376"/>
            </a:xfrm>
            <a:prstGeom prst="rect">
              <a:avLst/>
            </a:prstGeom>
            <a:grpFill/>
          </p:spPr>
        </p:pic>
      </p:grpSp>
      <p:grpSp>
        <p:nvGrpSpPr>
          <p:cNvPr id="151" name="Группа 150"/>
          <p:cNvGrpSpPr/>
          <p:nvPr/>
        </p:nvGrpSpPr>
        <p:grpSpPr>
          <a:xfrm>
            <a:off x="4049182" y="1538398"/>
            <a:ext cx="5501784" cy="1949687"/>
            <a:chOff x="4108941" y="1399594"/>
            <a:chExt cx="5501784" cy="1949687"/>
          </a:xfrm>
        </p:grpSpPr>
        <p:graphicFrame>
          <p:nvGraphicFramePr>
            <p:cNvPr id="25" name="Схема 24"/>
            <p:cNvGraphicFramePr/>
            <p:nvPr>
              <p:extLst>
                <p:ext uri="{D42A27DB-BD31-4B8C-83A1-F6EECF244321}">
                  <p14:modId xmlns:p14="http://schemas.microsoft.com/office/powerpoint/2010/main" val="1441981805"/>
                </p:ext>
              </p:extLst>
            </p:nvPr>
          </p:nvGraphicFramePr>
          <p:xfrm>
            <a:off x="4108941" y="1399594"/>
            <a:ext cx="5501784" cy="1949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848" y="2565863"/>
              <a:ext cx="587694" cy="58769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465" y="1509260"/>
              <a:ext cx="653071" cy="643022"/>
            </a:xfrm>
            <a:prstGeom prst="rect">
              <a:avLst/>
            </a:prstGeom>
          </p:spPr>
        </p:pic>
        <p:sp>
          <p:nvSpPr>
            <p:cNvPr id="84" name="Freeform 8"/>
            <p:cNvSpPr>
              <a:spLocks noChangeAspect="1"/>
            </p:cNvSpPr>
            <p:nvPr/>
          </p:nvSpPr>
          <p:spPr bwMode="gray">
            <a:xfrm rot="10800000">
              <a:off x="6955542" y="2958697"/>
              <a:ext cx="296738" cy="255512"/>
            </a:xfrm>
            <a:custGeom>
              <a:avLst/>
              <a:gdLst>
                <a:gd name="T0" fmla="*/ 92 w 201"/>
                <a:gd name="T1" fmla="*/ 189 h 194"/>
                <a:gd name="T2" fmla="*/ 8 w 201"/>
                <a:gd name="T3" fmla="*/ 105 h 194"/>
                <a:gd name="T4" fmla="*/ 16 w 201"/>
                <a:gd name="T5" fmla="*/ 84 h 194"/>
                <a:gd name="T6" fmla="*/ 52 w 201"/>
                <a:gd name="T7" fmla="*/ 84 h 194"/>
                <a:gd name="T8" fmla="*/ 52 w 201"/>
                <a:gd name="T9" fmla="*/ 30 h 194"/>
                <a:gd name="T10" fmla="*/ 83 w 201"/>
                <a:gd name="T11" fmla="*/ 0 h 194"/>
                <a:gd name="T12" fmla="*/ 119 w 201"/>
                <a:gd name="T13" fmla="*/ 0 h 194"/>
                <a:gd name="T14" fmla="*/ 149 w 201"/>
                <a:gd name="T15" fmla="*/ 30 h 194"/>
                <a:gd name="T16" fmla="*/ 149 w 201"/>
                <a:gd name="T17" fmla="*/ 84 h 194"/>
                <a:gd name="T18" fmla="*/ 185 w 201"/>
                <a:gd name="T19" fmla="*/ 84 h 194"/>
                <a:gd name="T20" fmla="*/ 193 w 201"/>
                <a:gd name="T21" fmla="*/ 105 h 194"/>
                <a:gd name="T22" fmla="*/ 109 w 201"/>
                <a:gd name="T23" fmla="*/ 189 h 194"/>
                <a:gd name="T24" fmla="*/ 92 w 201"/>
                <a:gd name="T25" fmla="*/ 189 h 194"/>
                <a:gd name="T26" fmla="*/ 92 w 201"/>
                <a:gd name="T27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92" y="189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97"/>
                    <a:pt x="6" y="84"/>
                    <a:pt x="1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3"/>
                    <a:pt x="66" y="0"/>
                    <a:pt x="8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5" y="0"/>
                    <a:pt x="149" y="13"/>
                    <a:pt x="149" y="30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95" y="84"/>
                    <a:pt x="201" y="97"/>
                    <a:pt x="193" y="10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4" y="194"/>
                    <a:pt x="97" y="194"/>
                    <a:pt x="92" y="189"/>
                  </a:cubicBezTo>
                  <a:cubicBezTo>
                    <a:pt x="92" y="189"/>
                    <a:pt x="97" y="194"/>
                    <a:pt x="92" y="1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8"/>
            <p:cNvSpPr>
              <a:spLocks noChangeAspect="1"/>
            </p:cNvSpPr>
            <p:nvPr/>
          </p:nvSpPr>
          <p:spPr bwMode="gray">
            <a:xfrm rot="10800000">
              <a:off x="7939260" y="1995256"/>
              <a:ext cx="296738" cy="255512"/>
            </a:xfrm>
            <a:custGeom>
              <a:avLst/>
              <a:gdLst>
                <a:gd name="T0" fmla="*/ 92 w 201"/>
                <a:gd name="T1" fmla="*/ 189 h 194"/>
                <a:gd name="T2" fmla="*/ 8 w 201"/>
                <a:gd name="T3" fmla="*/ 105 h 194"/>
                <a:gd name="T4" fmla="*/ 16 w 201"/>
                <a:gd name="T5" fmla="*/ 84 h 194"/>
                <a:gd name="T6" fmla="*/ 52 w 201"/>
                <a:gd name="T7" fmla="*/ 84 h 194"/>
                <a:gd name="T8" fmla="*/ 52 w 201"/>
                <a:gd name="T9" fmla="*/ 30 h 194"/>
                <a:gd name="T10" fmla="*/ 83 w 201"/>
                <a:gd name="T11" fmla="*/ 0 h 194"/>
                <a:gd name="T12" fmla="*/ 119 w 201"/>
                <a:gd name="T13" fmla="*/ 0 h 194"/>
                <a:gd name="T14" fmla="*/ 149 w 201"/>
                <a:gd name="T15" fmla="*/ 30 h 194"/>
                <a:gd name="T16" fmla="*/ 149 w 201"/>
                <a:gd name="T17" fmla="*/ 84 h 194"/>
                <a:gd name="T18" fmla="*/ 185 w 201"/>
                <a:gd name="T19" fmla="*/ 84 h 194"/>
                <a:gd name="T20" fmla="*/ 193 w 201"/>
                <a:gd name="T21" fmla="*/ 105 h 194"/>
                <a:gd name="T22" fmla="*/ 109 w 201"/>
                <a:gd name="T23" fmla="*/ 189 h 194"/>
                <a:gd name="T24" fmla="*/ 92 w 201"/>
                <a:gd name="T25" fmla="*/ 189 h 194"/>
                <a:gd name="T26" fmla="*/ 92 w 201"/>
                <a:gd name="T27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92" y="189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97"/>
                    <a:pt x="6" y="84"/>
                    <a:pt x="1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3"/>
                    <a:pt x="66" y="0"/>
                    <a:pt x="8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5" y="0"/>
                    <a:pt x="149" y="13"/>
                    <a:pt x="149" y="30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95" y="84"/>
                    <a:pt x="201" y="97"/>
                    <a:pt x="193" y="10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4" y="194"/>
                    <a:pt x="97" y="194"/>
                    <a:pt x="92" y="189"/>
                  </a:cubicBezTo>
                  <a:cubicBezTo>
                    <a:pt x="92" y="189"/>
                    <a:pt x="97" y="194"/>
                    <a:pt x="92" y="1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677151" y="1686361"/>
              <a:ext cx="578740" cy="2154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7,7</a:t>
              </a:r>
              <a:r>
                <a:rPr kumimoji="0" lang="en-US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800035" y="2703866"/>
              <a:ext cx="629030" cy="2154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5,5</a:t>
              </a:r>
              <a:r>
                <a:rPr kumimoji="0" lang="en-US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2949863" y="2919130"/>
            <a:ext cx="531187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</a:t>
            </a: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 раз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447131" y="2875414"/>
            <a:ext cx="566206" cy="246199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35,8</a:t>
            </a:r>
            <a:r>
              <a:rPr kumimoji="0" lang="en-US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Freeform 8"/>
          <p:cNvSpPr>
            <a:spLocks noChangeAspect="1"/>
          </p:cNvSpPr>
          <p:nvPr/>
        </p:nvSpPr>
        <p:spPr bwMode="gray">
          <a:xfrm>
            <a:off x="1500421" y="3155403"/>
            <a:ext cx="284726" cy="24516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Freeform 8"/>
          <p:cNvSpPr>
            <a:spLocks noChangeAspect="1"/>
          </p:cNvSpPr>
          <p:nvPr/>
        </p:nvSpPr>
        <p:spPr bwMode="gray">
          <a:xfrm rot="10800000">
            <a:off x="3031008" y="3147304"/>
            <a:ext cx="284726" cy="24516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Freeform 8"/>
          <p:cNvSpPr>
            <a:spLocks noChangeAspect="1"/>
          </p:cNvSpPr>
          <p:nvPr/>
        </p:nvSpPr>
        <p:spPr bwMode="gray">
          <a:xfrm rot="10800000">
            <a:off x="1583896" y="2034684"/>
            <a:ext cx="284726" cy="24516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Freeform 8"/>
          <p:cNvSpPr>
            <a:spLocks noChangeAspect="1"/>
          </p:cNvSpPr>
          <p:nvPr/>
        </p:nvSpPr>
        <p:spPr bwMode="gray">
          <a:xfrm>
            <a:off x="3054717" y="2118081"/>
            <a:ext cx="284726" cy="24516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968718" y="1861864"/>
            <a:ext cx="549261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- 50,2</a:t>
            </a:r>
            <a:r>
              <a:rPr kumimoji="0" lang="en-US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04675" y="1807148"/>
            <a:ext cx="590745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10,7</a:t>
            </a:r>
            <a:r>
              <a:rPr kumimoji="0" lang="en-US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32221" y="2301286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мес.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9874" y="3365945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мес.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48268" y="3326847"/>
            <a:ext cx="9001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мес.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CustomShape 32"/>
          <p:cNvSpPr/>
          <p:nvPr/>
        </p:nvSpPr>
        <p:spPr>
          <a:xfrm>
            <a:off x="1256400" y="4092857"/>
            <a:ext cx="1727053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Признак повторяемости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CustomShape 21"/>
          <p:cNvSpPr/>
          <p:nvPr/>
        </p:nvSpPr>
        <p:spPr>
          <a:xfrm>
            <a:off x="6770108" y="4071076"/>
            <a:ext cx="1101881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авторства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9" name="Рисунок 56"/>
          <p:cNvPicPr/>
          <p:nvPr/>
        </p:nvPicPr>
        <p:blipFill>
          <a:blip r:embed="rId20"/>
          <a:stretch/>
        </p:blipFill>
        <p:spPr>
          <a:xfrm>
            <a:off x="4998117" y="4872811"/>
            <a:ext cx="523324" cy="508771"/>
          </a:xfrm>
          <a:prstGeom prst="rect">
            <a:avLst/>
          </a:prstGeom>
          <a:ln>
            <a:noFill/>
          </a:ln>
        </p:spPr>
      </p:pic>
      <p:graphicFrame>
        <p:nvGraphicFramePr>
          <p:cNvPr id="143" name="Диаграмма 142"/>
          <p:cNvGraphicFramePr/>
          <p:nvPr>
            <p:extLst>
              <p:ext uri="{D42A27DB-BD31-4B8C-83A1-F6EECF244321}">
                <p14:modId xmlns:p14="http://schemas.microsoft.com/office/powerpoint/2010/main" val="3615562427"/>
              </p:ext>
            </p:extLst>
          </p:nvPr>
        </p:nvGraphicFramePr>
        <p:xfrm>
          <a:off x="603536" y="4351785"/>
          <a:ext cx="2737420" cy="106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44" name="Прямоугольник 143"/>
          <p:cNvSpPr/>
          <p:nvPr/>
        </p:nvSpPr>
        <p:spPr>
          <a:xfrm>
            <a:off x="368926" y="5467107"/>
            <a:ext cx="41300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     Увеличение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количества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повторных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обращений, обусловлено </a:t>
            </a:r>
            <a:r>
              <a:rPr lang="ru-RU" sz="1100" dirty="0" smtClean="0">
                <a:solidFill>
                  <a:srgbClr val="1F497D"/>
                </a:solidFill>
              </a:rPr>
              <a:t>желанием заявителя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ускорить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разрешение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своих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вопросов и направлением своего обращения одновременно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нескольким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адресатам (в Администрацию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Президента РФ, Аппарат Правительства РФ, МЧС России)</a:t>
            </a:r>
            <a:r>
              <a:rPr lang="ru-RU" sz="1100" dirty="0">
                <a:solidFill>
                  <a:srgbClr val="1F497D"/>
                </a:solidFill>
                <a:latin typeface="Arial"/>
              </a:rPr>
              <a:t>.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Также заявитель направляет обращение повторно</a:t>
            </a:r>
            <a:r>
              <a:rPr lang="ru-RU" sz="1100" dirty="0" smtClean="0">
                <a:solidFill>
                  <a:srgbClr val="1F497D"/>
                </a:solidFill>
              </a:rPr>
              <a:t> для получения дополнительных разъяснений полученного ответа.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4932363" y="5478596"/>
            <a:ext cx="44355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Анонимные обращения направляются гражданами с целью проинформировать руководство Министерства о недостатках в работе или нарушениях их прав. Все анонимные обращения 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рассматриваются, принимаются исчерпывающие меры по устранению нарушений законодательства Российской Федерации.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4932363" y="4327167"/>
            <a:ext cx="4435572" cy="0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187212" y="4328067"/>
            <a:ext cx="3913804" cy="11603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3418916497"/>
              </p:ext>
            </p:extLst>
          </p:nvPr>
        </p:nvGraphicFramePr>
        <p:xfrm>
          <a:off x="5485374" y="4327167"/>
          <a:ext cx="3740469" cy="11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pic>
        <p:nvPicPr>
          <p:cNvPr id="2050" name="Picture 2" descr="F:\attachment1.jpe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760" y="4872811"/>
            <a:ext cx="635415" cy="4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32254" y="2204987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b="1" dirty="0">
                <a:solidFill>
                  <a:srgbClr val="1F497D"/>
                </a:solidFill>
              </a:rPr>
              <a:t>(</a:t>
            </a:r>
            <a:r>
              <a:rPr lang="ru-RU" sz="800" b="1" dirty="0">
                <a:solidFill>
                  <a:srgbClr val="1F497D"/>
                </a:solidFill>
              </a:rPr>
              <a:t>6 мес. </a:t>
            </a:r>
            <a:r>
              <a:rPr lang="en-US" sz="800" b="1" dirty="0">
                <a:solidFill>
                  <a:srgbClr val="1F497D"/>
                </a:solidFill>
              </a:rPr>
              <a:t>2021</a:t>
            </a:r>
            <a:r>
              <a:rPr lang="ru-RU" sz="800" b="1" dirty="0">
                <a:solidFill>
                  <a:srgbClr val="1F497D"/>
                </a:solidFill>
              </a:rPr>
              <a:t>)</a:t>
            </a:r>
            <a:r>
              <a:rPr lang="en-US" sz="800" b="1" dirty="0">
                <a:solidFill>
                  <a:srgbClr val="1F497D"/>
                </a:solidFill>
              </a:rPr>
              <a:t> 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3401" y="3258755"/>
            <a:ext cx="846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b="1" dirty="0">
                <a:solidFill>
                  <a:srgbClr val="1F497D"/>
                </a:solidFill>
              </a:rPr>
              <a:t>(</a:t>
            </a:r>
            <a:r>
              <a:rPr lang="ru-RU" sz="800" b="1" dirty="0">
                <a:solidFill>
                  <a:srgbClr val="1F497D"/>
                </a:solidFill>
              </a:rPr>
              <a:t>6 мес. </a:t>
            </a:r>
            <a:r>
              <a:rPr lang="en-US" sz="800" b="1" dirty="0">
                <a:solidFill>
                  <a:srgbClr val="1F497D"/>
                </a:solidFill>
              </a:rPr>
              <a:t>2021</a:t>
            </a:r>
            <a:r>
              <a:rPr lang="ru-RU" sz="800" b="1" dirty="0">
                <a:solidFill>
                  <a:srgbClr val="1F497D"/>
                </a:solidFill>
              </a:rPr>
              <a:t>)</a:t>
            </a:r>
            <a:r>
              <a:rPr lang="en-US" sz="800" b="1" dirty="0">
                <a:solidFill>
                  <a:srgbClr val="1F497D"/>
                </a:solidFill>
              </a:rPr>
              <a:t> </a:t>
            </a:r>
            <a:endParaRPr lang="ru-RU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711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1054565" y="1298496"/>
            <a:ext cx="1811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ПИСЬМЕННОМ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  <a:endParaRPr kumimoji="0" lang="ru-RU" sz="1000" b="0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7973" y="2112090"/>
            <a:ext cx="6766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ПОЧТОЙ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36748" y="126207"/>
            <a:ext cx="782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Способы</a:t>
            </a:r>
            <a:r>
              <a:rPr lang="ru-RU" sz="1600" b="1" noProof="0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источники поступления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результаты рассмотрения  обращений граждан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751823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0" y="1270348"/>
            <a:ext cx="404979" cy="40497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186864" y="1174936"/>
            <a:ext cx="2444823" cy="523701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856641" y="1998369"/>
            <a:ext cx="861646" cy="404492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91785" y="1211075"/>
            <a:ext cx="2142916" cy="568718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34388" y="2007720"/>
            <a:ext cx="781880" cy="395140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373120" y="1187398"/>
            <a:ext cx="3413760" cy="540064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1307" y="1236699"/>
            <a:ext cx="2567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электронном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36577" y="1181158"/>
            <a:ext cx="2383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ТЕЛЕФОНУ ДОВЕРИЯ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49124" y="2092393"/>
            <a:ext cx="6766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951114" y="2010346"/>
            <a:ext cx="1102224" cy="418931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90398" y="2035586"/>
            <a:ext cx="107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ОФИЦИАЛЬНЫЙ САЙТ МЧС РОССИИ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32972" y="2150190"/>
            <a:ext cx="6766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99157" y="2068940"/>
            <a:ext cx="106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ПОЧТА МЧС РОССИИ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201579" y="2007642"/>
            <a:ext cx="763099" cy="452148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977918" y="2027320"/>
            <a:ext cx="889360" cy="440133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74168" y="2112485"/>
            <a:ext cx="955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ТЕЛЕФОНУ ДОВЕРИЯ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83" y="1237737"/>
            <a:ext cx="460575" cy="374011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6372645" y="2170550"/>
            <a:ext cx="711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ФГИС ДО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2788" y="3446032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 от граждан </a:t>
            </a:r>
            <a:endParaRPr kumimoji="0" lang="en-US" sz="1000" b="1" i="0" u="none" strike="noStrike" kern="1200" cap="small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сеть интернет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48055" y="3446032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Администрация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Президента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РФ, Аппарат Правительства РФ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49939" y="1067029"/>
            <a:ext cx="5817853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10937" y="4100654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Непосредственно от граждан в письменной форме </a:t>
            </a:r>
            <a:endParaRPr kumimoji="0" lang="en-US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3307" y="820808"/>
            <a:ext cx="318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Способы подачи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5416" y="4971554"/>
            <a:ext cx="2178772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Обращения организаций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686867" y="5475544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Запросы сенаторов РФ,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депутатов ГД ФС РФ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35416" y="4098172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Телефон доверия, досудебные жалобы и прочее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353968" y="3516017"/>
            <a:ext cx="86672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36031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480470" y="3446032"/>
            <a:ext cx="776137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3940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410086" y="4201829"/>
            <a:ext cx="73769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19 336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882341" y="5444761"/>
            <a:ext cx="86672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279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26344" y="4848399"/>
            <a:ext cx="2163371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Органы государственной власти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2373379" y="4929342"/>
            <a:ext cx="86672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9053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414196" y="4940755"/>
            <a:ext cx="86672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1146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434573" y="4146152"/>
            <a:ext cx="86672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1806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5192886" y="2015142"/>
            <a:ext cx="927357" cy="482109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 flipV="1">
            <a:off x="349939" y="2914552"/>
            <a:ext cx="5817853" cy="11328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14551" y="2668331"/>
            <a:ext cx="318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Источники поступления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6341663" y="2032375"/>
            <a:ext cx="763099" cy="447543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0" name="Picture 2" descr="F:\12.08.ЕДДС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67" b="80083" l="11823" r="36250">
                        <a14:foregroundMark x1="33750" y1="69917" x2="33750" y2="69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27545" r="63591" b="18647"/>
          <a:stretch/>
        </p:blipFill>
        <p:spPr bwMode="auto">
          <a:xfrm>
            <a:off x="7217551" y="1259205"/>
            <a:ext cx="233657" cy="3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05868" y="3741182"/>
            <a:ext cx="3650588" cy="2179958"/>
            <a:chOff x="6568817" y="3667799"/>
            <a:chExt cx="3363821" cy="2179958"/>
          </a:xfrm>
        </p:grpSpPr>
        <p:sp>
          <p:nvSpPr>
            <p:cNvPr id="3" name="Овал 2"/>
            <p:cNvSpPr/>
            <p:nvPr/>
          </p:nvSpPr>
          <p:spPr>
            <a:xfrm>
              <a:off x="7737919" y="4160275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7512357" y="3667799"/>
              <a:ext cx="1168588" cy="452772"/>
            </a:xfrm>
            <a:custGeom>
              <a:avLst/>
              <a:gdLst>
                <a:gd name="connsiteX0" fmla="*/ 0 w 1168588"/>
                <a:gd name="connsiteY0" fmla="*/ 0 h 452772"/>
                <a:gd name="connsiteX1" fmla="*/ 1168588 w 1168588"/>
                <a:gd name="connsiteY1" fmla="*/ 0 h 452772"/>
                <a:gd name="connsiteX2" fmla="*/ 1168588 w 1168588"/>
                <a:gd name="connsiteY2" fmla="*/ 452772 h 452772"/>
                <a:gd name="connsiteX3" fmla="*/ 0 w 1168588"/>
                <a:gd name="connsiteY3" fmla="*/ 452772 h 452772"/>
                <a:gd name="connsiteX4" fmla="*/ 0 w 1168588"/>
                <a:gd name="connsiteY4" fmla="*/ 0 h 4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588" h="452772">
                  <a:moveTo>
                    <a:pt x="0" y="0"/>
                  </a:moveTo>
                  <a:lnTo>
                    <a:pt x="1168588" y="0"/>
                  </a:lnTo>
                  <a:lnTo>
                    <a:pt x="1168588" y="452772"/>
                  </a:lnTo>
                  <a:lnTo>
                    <a:pt x="0" y="4527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      разъяснено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34547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7954510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fillRef>
            <a:effectRef idx="0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effectRef>
            <a:fontRef idx="minor">
              <a:schemeClr val="tx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53003" y="4014030"/>
              <a:ext cx="1261822" cy="498049"/>
            </a:xfrm>
            <a:custGeom>
              <a:avLst/>
              <a:gdLst>
                <a:gd name="connsiteX0" fmla="*/ 0 w 1261822"/>
                <a:gd name="connsiteY0" fmla="*/ 0 h 498049"/>
                <a:gd name="connsiteX1" fmla="*/ 1261822 w 1261822"/>
                <a:gd name="connsiteY1" fmla="*/ 0 h 498049"/>
                <a:gd name="connsiteX2" fmla="*/ 1261822 w 1261822"/>
                <a:gd name="connsiteY2" fmla="*/ 498049 h 498049"/>
                <a:gd name="connsiteX3" fmla="*/ 0 w 1261822"/>
                <a:gd name="connsiteY3" fmla="*/ 498049 h 498049"/>
                <a:gd name="connsiteX4" fmla="*/ 0 w 126182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22" h="498049">
                  <a:moveTo>
                    <a:pt x="0" y="0"/>
                  </a:moveTo>
                  <a:lnTo>
                    <a:pt x="1261822" y="0"/>
                  </a:lnTo>
                  <a:lnTo>
                    <a:pt x="126182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Дан ответ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15675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8007735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fillRef>
            <a:effectRef idx="0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effectRef>
            <a:fontRef idx="minor">
              <a:schemeClr val="tx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8573637" y="4647911"/>
              <a:ext cx="1359001" cy="532007"/>
            </a:xfrm>
            <a:custGeom>
              <a:avLst/>
              <a:gdLst>
                <a:gd name="connsiteX0" fmla="*/ 0 w 1359001"/>
                <a:gd name="connsiteY0" fmla="*/ 0 h 532007"/>
                <a:gd name="connsiteX1" fmla="*/ 1359001 w 1359001"/>
                <a:gd name="connsiteY1" fmla="*/ 0 h 532007"/>
                <a:gd name="connsiteX2" fmla="*/ 1359001 w 1359001"/>
                <a:gd name="connsiteY2" fmla="*/ 532007 h 532007"/>
                <a:gd name="connsiteX3" fmla="*/ 0 w 1359001"/>
                <a:gd name="connsiteY3" fmla="*/ 532007 h 532007"/>
                <a:gd name="connsiteX4" fmla="*/ 0 w 1359001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001" h="532007">
                  <a:moveTo>
                    <a:pt x="0" y="0"/>
                  </a:moveTo>
                  <a:lnTo>
                    <a:pt x="1359001" y="0"/>
                  </a:lnTo>
                  <a:lnTo>
                    <a:pt x="1359001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поддержано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5662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57905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fillRef>
            <a:effectRef idx="0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effectRef>
            <a:fontRef idx="minor">
              <a:schemeClr val="tx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8522447" y="5361027"/>
              <a:ext cx="908812" cy="486730"/>
            </a:xfrm>
            <a:custGeom>
              <a:avLst/>
              <a:gdLst>
                <a:gd name="connsiteX0" fmla="*/ 0 w 846061"/>
                <a:gd name="connsiteY0" fmla="*/ 0 h 486730"/>
                <a:gd name="connsiteX1" fmla="*/ 846061 w 846061"/>
                <a:gd name="connsiteY1" fmla="*/ 0 h 486730"/>
                <a:gd name="connsiteX2" fmla="*/ 846061 w 846061"/>
                <a:gd name="connsiteY2" fmla="*/ 486730 h 486730"/>
                <a:gd name="connsiteX3" fmla="*/ 0 w 846061"/>
                <a:gd name="connsiteY3" fmla="*/ 486730 h 486730"/>
                <a:gd name="connsiteX4" fmla="*/ 0 w 846061"/>
                <a:gd name="connsiteY4" fmla="*/ 0 h 4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Находятся на рассмотрении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 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6541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                     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7617932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fillRef>
            <a:effectRef idx="0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effectRef>
            <a:fontRef idx="minor">
              <a:schemeClr val="tx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845708" y="5361027"/>
              <a:ext cx="846061" cy="486730"/>
            </a:xfrm>
            <a:custGeom>
              <a:avLst/>
              <a:gdLst>
                <a:gd name="connsiteX0" fmla="*/ 0 w 846061"/>
                <a:gd name="connsiteY0" fmla="*/ 0 h 486730"/>
                <a:gd name="connsiteX1" fmla="*/ 846061 w 846061"/>
                <a:gd name="connsiteY1" fmla="*/ 0 h 486730"/>
                <a:gd name="connsiteX2" fmla="*/ 846061 w 846061"/>
                <a:gd name="connsiteY2" fmla="*/ 486730 h 486730"/>
                <a:gd name="connsiteX3" fmla="*/ 0 w 846061"/>
                <a:gd name="connsiteY3" fmla="*/ 486730 h 486730"/>
                <a:gd name="connsiteX4" fmla="*/ 0 w 846061"/>
                <a:gd name="connsiteY4" fmla="*/ 0 h 4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Направлено по компетенции 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3729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7468102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fillRef>
            <a:effectRef idx="0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effectRef>
            <a:fontRef idx="minor">
              <a:schemeClr val="tx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568817" y="4647911"/>
              <a:ext cx="784529" cy="532007"/>
            </a:xfrm>
            <a:custGeom>
              <a:avLst/>
              <a:gdLst>
                <a:gd name="connsiteX0" fmla="*/ 0 w 784529"/>
                <a:gd name="connsiteY0" fmla="*/ 0 h 532007"/>
                <a:gd name="connsiteX1" fmla="*/ 784529 w 784529"/>
                <a:gd name="connsiteY1" fmla="*/ 0 h 532007"/>
                <a:gd name="connsiteX2" fmla="*/ 784529 w 784529"/>
                <a:gd name="connsiteY2" fmla="*/ 532007 h 532007"/>
                <a:gd name="connsiteX3" fmla="*/ 0 w 784529"/>
                <a:gd name="connsiteY3" fmla="*/ 532007 h 532007"/>
                <a:gd name="connsiteX4" fmla="*/ 0 w 784529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529" h="532007">
                  <a:moveTo>
                    <a:pt x="0" y="0"/>
                  </a:moveTo>
                  <a:lnTo>
                    <a:pt x="784529" y="0"/>
                  </a:lnTo>
                  <a:lnTo>
                    <a:pt x="784529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Оставлено без ответа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3186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630348" y="4014030"/>
              <a:ext cx="799912" cy="498049"/>
            </a:xfrm>
            <a:custGeom>
              <a:avLst/>
              <a:gdLst>
                <a:gd name="connsiteX0" fmla="*/ 0 w 799912"/>
                <a:gd name="connsiteY0" fmla="*/ 0 h 498049"/>
                <a:gd name="connsiteX1" fmla="*/ 799912 w 799912"/>
                <a:gd name="connsiteY1" fmla="*/ 0 h 498049"/>
                <a:gd name="connsiteX2" fmla="*/ 799912 w 799912"/>
                <a:gd name="connsiteY2" fmla="*/ 498049 h 498049"/>
                <a:gd name="connsiteX3" fmla="*/ 0 w 799912"/>
                <a:gd name="connsiteY3" fmla="*/ 498049 h 498049"/>
                <a:gd name="connsiteX4" fmla="*/ 0 w 79991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912" h="498049">
                  <a:moveTo>
                    <a:pt x="0" y="0"/>
                  </a:moveTo>
                  <a:lnTo>
                    <a:pt x="799912" y="0"/>
                  </a:lnTo>
                  <a:lnTo>
                    <a:pt x="79991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не поддержано</a:t>
              </a:r>
              <a:endPara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2156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21327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fillRef>
            <a:effectRef idx="0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effectRef>
            <a:fontRef idx="minor">
              <a:schemeClr val="tx1"/>
            </a:fontRef>
          </p:style>
        </p:sp>
      </p:grpSp>
      <p:sp>
        <p:nvSpPr>
          <p:cNvPr id="75" name="Полилиния 74"/>
          <p:cNvSpPr/>
          <p:nvPr/>
        </p:nvSpPr>
        <p:spPr>
          <a:xfrm>
            <a:off x="7565471" y="6096475"/>
            <a:ext cx="846062" cy="486730"/>
          </a:xfrm>
          <a:custGeom>
            <a:avLst/>
            <a:gdLst>
              <a:gd name="connsiteX0" fmla="*/ 0 w 846061"/>
              <a:gd name="connsiteY0" fmla="*/ 0 h 486730"/>
              <a:gd name="connsiteX1" fmla="*/ 846061 w 846061"/>
              <a:gd name="connsiteY1" fmla="*/ 0 h 486730"/>
              <a:gd name="connsiteX2" fmla="*/ 846061 w 846061"/>
              <a:gd name="connsiteY2" fmla="*/ 486730 h 486730"/>
              <a:gd name="connsiteX3" fmla="*/ 0 w 846061"/>
              <a:gd name="connsiteY3" fmla="*/ 486730 h 486730"/>
              <a:gd name="connsiteX4" fmla="*/ 0 w 846061"/>
              <a:gd name="connsiteY4" fmla="*/ 0 h 48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61" h="486730">
                <a:moveTo>
                  <a:pt x="0" y="0"/>
                </a:moveTo>
                <a:lnTo>
                  <a:pt x="846061" y="0"/>
                </a:lnTo>
                <a:lnTo>
                  <a:pt x="846061" y="486730"/>
                </a:lnTo>
                <a:lnTo>
                  <a:pt x="0" y="4867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Рассмотрение продлено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8F1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EC8F1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37644" y="2661027"/>
            <a:ext cx="3423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рассмотрения  обращений граждан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263954" y="3392488"/>
            <a:ext cx="25644" cy="294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484118" y="2955385"/>
            <a:ext cx="3147562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60" idx="0"/>
          </p:cNvCxnSpPr>
          <p:nvPr/>
        </p:nvCxnSpPr>
        <p:spPr>
          <a:xfrm flipH="1">
            <a:off x="1225328" y="1772297"/>
            <a:ext cx="146272" cy="23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25018" y="1782025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3704107" y="1739477"/>
            <a:ext cx="121551" cy="2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4489582" y="1739477"/>
            <a:ext cx="121551" cy="2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525975" y="1764470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6459674" y="1753237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8411533" y="1772297"/>
            <a:ext cx="40329" cy="235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36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83" y="79483"/>
            <a:ext cx="8229599" cy="475346"/>
          </a:xfrm>
        </p:spPr>
        <p:txBody>
          <a:bodyPr/>
          <a:lstStyle/>
          <a:p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</a:t>
            </a:r>
            <a:r>
              <a:rPr lang="ru-RU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граждан, рассмотренных  </a:t>
            </a: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ГУ МЧС России </a:t>
            </a: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lang="ru-RU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субъектам </a:t>
            </a: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РФ</a:t>
            </a:r>
            <a:endParaRPr lang="ru-RU" sz="1600" b="1" kern="1200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6338" y="1120880"/>
            <a:ext cx="727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35581"/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Наибольшее количество обращений поступило в ГУ МЧС России по субъектам </a:t>
            </a:r>
            <a:r>
              <a:rPr lang="ru-RU" sz="1200" dirty="0" smtClean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РФ, 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входящих в </a:t>
            </a:r>
            <a:r>
              <a:rPr lang="ru-RU" sz="1200" dirty="0" smtClean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ЦФО (г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Москва -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4619</a:t>
            </a:r>
            <a:r>
              <a:rPr lang="ru-RU" sz="1200" dirty="0" smtClean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Московская область -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3105</a:t>
            </a:r>
            <a:r>
              <a:rPr lang="ru-RU" sz="1200" dirty="0" smtClean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ПФО </a:t>
            </a:r>
            <a:r>
              <a:rPr lang="ru-RU" sz="1200" dirty="0" smtClean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(Самарская 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область -</a:t>
            </a:r>
            <a:r>
              <a:rPr lang="ru-RU" sz="1200" b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1227</a:t>
            </a:r>
            <a:r>
              <a:rPr lang="ru-RU" sz="1200" dirty="0" smtClean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Республика Удмуртия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1813</a:t>
            </a:r>
            <a:r>
              <a:rPr lang="ru-RU" sz="1200" dirty="0" smtClean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СЗФО (г. Санкт-Петербург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2629</a:t>
            </a:r>
            <a:r>
              <a:rPr lang="ru-RU" sz="1200" dirty="0" smtClean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Ленинградская область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2148</a:t>
            </a:r>
            <a:r>
              <a:rPr lang="ru-RU" sz="1200" dirty="0" smtClean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" y="8941"/>
            <a:ext cx="391053" cy="514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618517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109;p1" descr="https://rusmedpro.ru/assets/images/rf-ma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05" y="812712"/>
            <a:ext cx="2245373" cy="13324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65030"/>
              </p:ext>
            </p:extLst>
          </p:nvPr>
        </p:nvGraphicFramePr>
        <p:xfrm>
          <a:off x="308114" y="1967951"/>
          <a:ext cx="9220409" cy="4595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4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501">
                <a:tc rowSpan="2"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Федеральные округа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поступивших обращений: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полугодие 2021</a:t>
                      </a: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полугодие 2022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 % отношении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ЦФО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14 637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14 330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12 647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12 057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4,6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СЗФО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7 043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8 114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15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7 171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8 092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 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УФО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5 285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5 682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7,5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ЮФО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4 028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5 151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29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2 732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3 241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18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СКФО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1 176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1 182</a:t>
                      </a:r>
                      <a:endParaRPr lang="en-US" sz="1357" b="0" i="0" u="none" strike="noStrike" cap="none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0,5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454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Итого по Российской Федерации: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54 719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57 849</a:t>
                      </a: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3879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078166"/>
              </p:ext>
            </p:extLst>
          </p:nvPr>
        </p:nvGraphicFramePr>
        <p:xfrm>
          <a:off x="-405273" y="1962593"/>
          <a:ext cx="5471089" cy="162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02079" y="1425899"/>
            <a:ext cx="1063488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39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2628" y="1392282"/>
            <a:ext cx="3062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принято на личном приеме должностными лицами в центральном аппарате МЧС России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992415" y="4295724"/>
            <a:ext cx="2967868" cy="1575049"/>
            <a:chOff x="1439286" y="3861286"/>
            <a:chExt cx="3450887" cy="1512587"/>
          </a:xfrm>
        </p:grpSpPr>
        <p:sp>
          <p:nvSpPr>
            <p:cNvPr id="18" name="TextBox 17"/>
            <p:cNvSpPr txBox="1"/>
            <p:nvPr/>
          </p:nvSpPr>
          <p:spPr>
            <a:xfrm>
              <a:off x="2052012" y="3945129"/>
              <a:ext cx="2838161" cy="53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 порядка рассмотрения и статуса обращений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439286" y="3861286"/>
              <a:ext cx="713505" cy="3546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868</a:t>
              </a:r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527334" y="4489078"/>
              <a:ext cx="599306" cy="3546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51</a:t>
              </a:r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52012" y="4543669"/>
              <a:ext cx="2701571" cy="38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происшествий и </a:t>
              </a:r>
              <a:r>
                <a:rPr lang="ru-RU" sz="1000" cap="all" dirty="0" err="1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чс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491588" y="4997570"/>
              <a:ext cx="661203" cy="3546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61</a:t>
              </a:r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4397" y="4989630"/>
              <a:ext cx="2044779" cy="38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записи на личный прием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150564" y="1498660"/>
            <a:ext cx="457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принято на личном приеме</a:t>
            </a: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Должностными лицами ГУ МЧС России </a:t>
            </a: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субъектам РФ и Организаций и учреждений МЧС России </a:t>
            </a:r>
          </a:p>
          <a:p>
            <a:pPr algn="ctr"/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37239" y="1153933"/>
            <a:ext cx="183250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14967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975" y="2070079"/>
            <a:ext cx="167542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(6 мес. 2021 г. – 12 591)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99325" y="2075786"/>
            <a:ext cx="182093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(на 19 % больше)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40" name="Freeform 8"/>
          <p:cNvSpPr>
            <a:spLocks noChangeAspect="1"/>
          </p:cNvSpPr>
          <p:nvPr/>
        </p:nvSpPr>
        <p:spPr bwMode="gray">
          <a:xfrm rot="10800000">
            <a:off x="7692302" y="2127865"/>
            <a:ext cx="248031" cy="285863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74617" y="697249"/>
            <a:ext cx="3557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в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  по субъектам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организациях и учреждениях МЧС России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900" y="861246"/>
            <a:ext cx="3973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работы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приемной МЧС России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87045" y="5928011"/>
            <a:ext cx="1953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 ситуации на Украине (эвакуация, оказание помощи и др.)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32576" y="5973547"/>
            <a:ext cx="595393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92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41793" y="1143900"/>
            <a:ext cx="3472962" cy="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685487" y="1116183"/>
            <a:ext cx="3298351" cy="11997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>
          <a:xfrm>
            <a:off x="5306006" y="2070063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365" y="36668"/>
            <a:ext cx="358676" cy="4717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205673" y="22568"/>
            <a:ext cx="7981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Личный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прием граждан должностными лицами в системе МЧС России</a:t>
            </a:r>
          </a:p>
          <a:p>
            <a:pPr algn="ctr"/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и результаты  работы О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бщественной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приемной МЧС России</a:t>
            </a:r>
          </a:p>
          <a:p>
            <a:pPr algn="ctr"/>
            <a:endParaRPr lang="ru-RU" sz="1200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3553" y="595093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6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92738" y="2510339"/>
            <a:ext cx="940028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13712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975" y="2390340"/>
            <a:ext cx="3371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КОНСУЛЬТАЦИЙ ГРАЖДАН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ПО ВОПРОСАМ  ПОЖАРНОЙ БЕЗОПАСНОСТИ  ПРОВЕДЕНО ТЕРРИТОРИАЛЬНЫМИ ОТДЕЛАМИ (ОТДЕЛЕНИЯМИ) НАДЗОРНОЙ ДЕЯТЕЛЬНОСТИ И ПРОФИЛАКТИЧЕСКОЙ РАБОТЫ 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50381" y="3752228"/>
            <a:ext cx="4867925" cy="963738"/>
            <a:chOff x="1376334" y="3820200"/>
            <a:chExt cx="4428391" cy="205566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376334" y="3820200"/>
              <a:ext cx="713505" cy="78774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385360" y="3937066"/>
              <a:ext cx="806008" cy="78774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1072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7759" y="5350672"/>
              <a:ext cx="2866667" cy="5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89839" y="3821421"/>
              <a:ext cx="3714886" cy="118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граждан </a:t>
              </a:r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принято с использованием </a:t>
              </a:r>
              <a:endPara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специальных </a:t>
              </a:r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технических средств </a:t>
              </a:r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связи</a:t>
              </a:r>
            </a:p>
            <a:p>
              <a:pPr algn="ctr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(телефонные средства связи, ВКС)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>
            <a:off x="225049" y="1951148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25049" y="4314281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76875" y="5625867"/>
            <a:ext cx="40777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85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 МЧС России по субъектам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В соответствии с решением Коллегии МЧС России  </a:t>
            </a:r>
            <a:b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16.02.2022 №1/I (</a:t>
            </a:r>
            <a:r>
              <a:rPr lang="ru-RU" sz="1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 п. 30) реализ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ованы мероприятия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проведению личного приема в ежедневном режиме сотрудниками (работниками) групп по работе с обращениями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граждан.</a:t>
            </a:r>
            <a:endParaRPr lang="ru-RU" sz="14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 descr="C:\Users\91024\AppData\Local\Microsoft\Windows\INetCache\Content.Word\IMG-20220421-WA00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1" y="2010103"/>
            <a:ext cx="1725221" cy="12215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2" name="Прямоугольник 61"/>
          <p:cNvSpPr/>
          <p:nvPr/>
        </p:nvSpPr>
        <p:spPr>
          <a:xfrm>
            <a:off x="225047" y="3210185"/>
            <a:ext cx="18430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ведет </a:t>
            </a:r>
          </a:p>
          <a:p>
            <a:pPr algn="ctr"/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Денисов И.П.</a:t>
            </a:r>
            <a:endParaRPr lang="ru-RU" sz="9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90512" y="3324937"/>
            <a:ext cx="642254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467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975" y="3371982"/>
            <a:ext cx="33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 ПРИНЯТО НАЧАЛЬНИКАМИ ГУ МЧС РОССИИ</a:t>
            </a:r>
            <a:r>
              <a:rPr lang="ru-RU" sz="1000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субъектам </a:t>
            </a:r>
            <a:r>
              <a:rPr lang="ru-RU" sz="1000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РФ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476874" y="3882074"/>
            <a:ext cx="655892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462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543834" y="5053694"/>
            <a:ext cx="642254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75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17445" y="5008499"/>
            <a:ext cx="333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 ПРИНЯТО НАЧАЛЬНИКАМИ ГУ МЧС РОССИИ</a:t>
            </a:r>
            <a:r>
              <a:rPr lang="ru-RU" sz="1000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субъектам РФ</a:t>
            </a:r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 В ПРИЕМНЫХ ПРЕЗИДЕНТА РОССИЙСКОЙ ФЕДЕРАЦИИ В ФЕДЕРАЛЬНЫХ ОКРУГАХ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07207" y="3798439"/>
            <a:ext cx="333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ГРАЖДАНИНА ПРИНЯТО УПОЛНОМОЧЕННЫМИ ЛИЦАМИ  ГУ МЧС РОССИИ</a:t>
            </a:r>
            <a:r>
              <a:rPr lang="ru-RU" sz="1000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субъектам </a:t>
            </a:r>
            <a:r>
              <a:rPr lang="ru-RU" sz="1000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РФ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42907" y="5646609"/>
            <a:ext cx="642254" cy="101564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43834" y="4453661"/>
            <a:ext cx="642254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251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17445" y="4408466"/>
            <a:ext cx="333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ГРАЖДАНИН ПРИНЯТ РУКОВОДСТВОМ ОРГАНИЗАЦИЙ И УЧРЕЖДЕНИЙ  МЧС РОССИИ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105806" y="634838"/>
            <a:ext cx="4768" cy="622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59" y="4787131"/>
            <a:ext cx="1751899" cy="13139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00704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901" y="46692"/>
            <a:ext cx="7741710" cy="35317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Тематика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35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                                                   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62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14281" y="672546"/>
          <a:ext cx="9491706" cy="6122831"/>
        </p:xfrm>
        <a:graphic>
          <a:graphicData uri="http://schemas.openxmlformats.org/drawingml/2006/table">
            <a:tbl>
              <a:tblPr/>
              <a:tblGrid>
                <a:gridCol w="586271">
                  <a:extLst>
                    <a:ext uri="{9D8B030D-6E8A-4147-A177-3AD203B41FA5}">
                      <a16:colId xmlns:a16="http://schemas.microsoft.com/office/drawing/2014/main" val="3718177213"/>
                    </a:ext>
                  </a:extLst>
                </a:gridCol>
                <a:gridCol w="5364931">
                  <a:extLst>
                    <a:ext uri="{9D8B030D-6E8A-4147-A177-3AD203B41FA5}">
                      <a16:colId xmlns:a16="http://schemas.microsoft.com/office/drawing/2014/main" val="3835803220"/>
                    </a:ext>
                  </a:extLst>
                </a:gridCol>
                <a:gridCol w="1258159">
                  <a:extLst>
                    <a:ext uri="{9D8B030D-6E8A-4147-A177-3AD203B41FA5}">
                      <a16:colId xmlns:a16="http://schemas.microsoft.com/office/drawing/2014/main" val="2300465522"/>
                    </a:ext>
                  </a:extLst>
                </a:gridCol>
                <a:gridCol w="1246917">
                  <a:extLst>
                    <a:ext uri="{9D8B030D-6E8A-4147-A177-3AD203B41FA5}">
                      <a16:colId xmlns:a16="http://schemas.microsoft.com/office/drawing/2014/main" val="4132794372"/>
                    </a:ext>
                  </a:extLst>
                </a:gridCol>
                <a:gridCol w="1035428">
                  <a:extLst>
                    <a:ext uri="{9D8B030D-6E8A-4147-A177-3AD203B41FA5}">
                      <a16:colId xmlns:a16="http://schemas.microsoft.com/office/drawing/2014/main" val="1898222714"/>
                    </a:ext>
                  </a:extLst>
                </a:gridCol>
              </a:tblGrid>
              <a:tr h="255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вопроса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полугодие 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полугодие 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Динамика %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09392"/>
                  </a:ext>
                </a:extLst>
              </a:tr>
              <a:tr h="331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противопожарной службы и соблюдения требований пожарной безопасности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34254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33276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-2,9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38347"/>
                  </a:ext>
                </a:extLst>
              </a:tr>
              <a:tr h="153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ГИМС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9445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15460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63,7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994352"/>
                  </a:ext>
                </a:extLst>
              </a:tr>
              <a:tr h="405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и принимаемые решения МЧС России (отдельные</a:t>
                      </a:r>
                      <a:r>
                        <a:rPr lang="ru-RU" sz="11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вопросы касающиеся деятельности МЧС России)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3304</a:t>
                      </a:r>
                      <a:endParaRPr lang="ru-RU" sz="1100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6910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2 раза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74019"/>
                  </a:ext>
                </a:extLst>
              </a:tr>
              <a:tr h="39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Вопросы связанные с рассмотрением обращений граждан (прекращение рассмотрения обращения, результаты рассмотрения обращения,</a:t>
                      </a:r>
                      <a:r>
                        <a:rPr lang="ru-RU" sz="11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ознакомление с документами и материалами, касающимися рассмотрения обращения)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5913</a:t>
                      </a:r>
                      <a:endParaRPr lang="ru-RU" sz="1100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3746</a:t>
                      </a:r>
                      <a:endParaRPr lang="ru-RU" sz="1100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-29,5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36310"/>
                  </a:ext>
                </a:extLst>
              </a:tr>
              <a:tr h="325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Запросы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архивных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данных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3460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3 раза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33393"/>
                  </a:ext>
                </a:extLst>
              </a:tr>
              <a:tr h="301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Предупреждение и преодоление ЧС</a:t>
                      </a:r>
                      <a:endParaRPr lang="ru-RU" sz="1100" b="0" i="0" u="none" strike="noStrike" cap="non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3379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2478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-26,7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Коммунальное хозяйство (содержание общего имущества, ограждающие конструкции, места общего пользования, придомовая территория)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2032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1913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92495"/>
                  </a:ext>
                </a:extLst>
              </a:tr>
              <a:tr h="253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Трудовые </a:t>
                      </a:r>
                      <a:r>
                        <a:rPr lang="ru-RU" sz="11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отношения (трудоустройство, выплата зарплаты, заключение/ прекращение трудового контракта/договора)</a:t>
                      </a:r>
                      <a:endParaRPr lang="ru-RU" sz="1100" kern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1408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1689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38838"/>
                  </a:ext>
                </a:extLst>
              </a:tr>
              <a:tr h="253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Гражданская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оборона (содержание и обслуживание ЗСГО)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719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1243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17261"/>
                  </a:ext>
                </a:extLst>
              </a:tr>
              <a:tr h="36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Социальная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сфера (компенсационные выплаты, выдача  удостоверения</a:t>
                      </a:r>
                      <a:r>
                        <a:rPr lang="ru-RU" sz="11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участника ЧАЭС)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680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1060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1036"/>
                  </a:ext>
                </a:extLst>
              </a:tr>
              <a:tr h="33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 возможных фактах коррупции, противоправного поведения сотрудников и обжалованию действий (бездействий) должностных лиц МЧС России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913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- 6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08756"/>
                  </a:ext>
                </a:extLst>
              </a:tr>
              <a:tr h="281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Жилищные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(предоставление субсидий,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ЕСВ, ГЖС, служебного жилья, выселение)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34,7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Законодательство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 (вопросы по нормативному регулированию, законодательной инициативе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своего ведения,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судебных решений)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2,3 раза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1,7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Здравоохранение. </a:t>
                      </a:r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</a:t>
                      </a:r>
                      <a:r>
                        <a:rPr lang="en-US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службы (прохождение военной, государственной службы, продление контракта, увольнение со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службы, награждение государственными наградами)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1 408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en-US" sz="1100" b="0" i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Наука (инновационная деятельность) 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en-US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раза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3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90" y="241336"/>
            <a:ext cx="7741710" cy="353172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Обзор </a:t>
            </a:r>
            <a:r>
              <a:rPr lang="ru-RU" sz="18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актуальных и часто задаваемых вопросов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8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603982" y="826902"/>
            <a:ext cx="6911248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количество обращений,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количества как и прежде, поступило по вопросам работы противопожарной службы и соблюдения требований пожарной безопасности – 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33276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2021 –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34254). </a:t>
            </a:r>
          </a:p>
          <a:p>
            <a:pPr indent="457200"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реагируют на изменения законодательства в области пожарной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безопасности, а также </a:t>
            </a:r>
            <a:b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обращаются за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разъяснениями положений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нормативных правовых актов и других документов в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пожарной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безопасности. </a:t>
            </a:r>
          </a:p>
          <a:p>
            <a:pPr indent="457200"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остаются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жалобы 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нарушениях различных требований пожарной безопасности в жилых многоквартирных домах и административных зданиях, в том числе требований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противопожарным проездам, а также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по очистке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территорий от сухой травянистой растительности и горючего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мусора, получения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лицензии на осуществление деятельности по монтажу, техническому обслуживанию и ремонту средств обеспечения пожарной безопасности зданий 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сооружений. Большинство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рассматриваются с выездом на место, проводятся проверки по заявлениям граждан, ведется профилактическая  работа. </a:t>
            </a:r>
          </a:p>
          <a:p>
            <a:pPr indent="457200" algn="just"/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обращений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первым полугодием 2021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связано 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проведением разъяснительной работы сотрудниками территориальных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отделов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отделений)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надзорной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ГУ МЧС России по субъектам РФ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населением,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постоянным информированием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проведенных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мероприятиях через средства массовой информации и на сайтах 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субъектам РФ.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9683" y="572951"/>
            <a:ext cx="5863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противопожарной службы и соблюдения требований пожарной безопасности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596" y="3703865"/>
            <a:ext cx="2087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ГИМС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068" y="3950900"/>
            <a:ext cx="659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На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втором месте по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 обращения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касающиеся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ГИМС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Количество обращений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увеличилось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63,7 %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15460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первым полугодием 2021 года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9445).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В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основном это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 управляющих и граждан о наличии или отсутствии маломерных судов, зарегистрированных за гражданами.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на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информации по регистрации маломерных судов и выдаче судовых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билетов и 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обеспечения безопасности людей на водных объектах.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98" y="3918452"/>
            <a:ext cx="2467153" cy="15244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89782" y="5428062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и принимаемые решения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2725" y="5695146"/>
            <a:ext cx="6619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Количество обращений, касающихся деятельности МЧС России и принимаемых решений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увеличилось в 2 раза - 6910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первым полугодием 2021 года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3304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Чаще всего поступают вопросы по нормативному регулированию,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оказанию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гуманитарной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закупкам для государственных нужд,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официального сайта,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использованию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служебных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автомобилей, а также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просьбы о розыске пропавших без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вести 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33" y="5377253"/>
            <a:ext cx="2046456" cy="13335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68" y="1252219"/>
            <a:ext cx="2382914" cy="167195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6" y="5256567"/>
            <a:ext cx="2342907" cy="14936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61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04441" y="2642981"/>
            <a:ext cx="2444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Коммунальное хозяйство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37270" y="2674588"/>
            <a:ext cx="6807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обращаются за помощью при возникновении сбоев в водо-, газо-, электроснабжении. Также затрагиваются вопросы содержания общего имущества в многоквартирных жилых домах (канализация, вентиляция, кровля, ограждающие конструкции, инженерное оборудование, места общего пользования, придомовая территория). По данной тематике рассмотрено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1913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незначительно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(на 6%)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первым полугодием 2021 года (2032).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723" y="3969779"/>
            <a:ext cx="2960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архивных данных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8723" y="4164554"/>
            <a:ext cx="6528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Всего поступило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3460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 по данной теме  (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 раза больше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первым полугодием 2021 года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(1016) – в основном это запросы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архивных данных для оформления пенсий, устройства на работу, подтверждения награждений государственными и ведомственными наградами и другая информация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Основной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причиной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обращений является возрастающая потребность граждан в архивных документах. В настоящее время ведется работа по организации выдачи архивных справок посредством портала государственных услуг Российской Федерации.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722" y="592586"/>
            <a:ext cx="2188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ЧС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238" y="756952"/>
            <a:ext cx="68224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В отчетном периоде наблюдается уменьшение вопросов по предупреждению и ликвидации чрезвычайных ситуаций природного и техногенного характера –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2478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по сравнению с первым полугодием 2021 года их стало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на 26,7%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(3379). В основном это вопросы, связанные с  предупреждением лесных пожаров, повреждением жилых домов и имущества в период половодья, получением информации по правилам поведения и порядку действий при возникновении чрезвычайной ситуации (смс-рассылки, упавшие деревья, подтопление земельного участка). В период пожароопасного сезона гражданами поднимаются вопросы создания противопожарной минерализованной защитной полосы между лесными насаждениями и участками в целях исключения возможного перехода природных пожаров на территории населенных пунктов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числа обращений по данной теме обусловлено проводимой  разъяснительной работой на местах по вопросам предупреждения и ликвидации ЧС и пожаров.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7740" y="114154"/>
            <a:ext cx="7741710" cy="353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и часто задаваемых вопросов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24" name="Прямоугольник 23"/>
          <p:cNvSpPr/>
          <p:nvPr/>
        </p:nvSpPr>
        <p:spPr>
          <a:xfrm>
            <a:off x="2182710" y="5436195"/>
            <a:ext cx="71620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Увеличилось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(1689)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сравнению с первым полугодием 2021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(1408)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трудовых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отношений. Остаются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актуальными вопросы прохождения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службы,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 с увольнением, продлением контракта, переводам по службе, проведением служебных проверок, неудовлетворительными условиями работы, а также присвоением государственных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наград. 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трудоустройства обратилось –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5551" y="5156035"/>
            <a:ext cx="1967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отношения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23" y="3709025"/>
            <a:ext cx="2423656" cy="162012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CE7BDC5-794C-42EF-A85E-4681014ACD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r="-1" b="7776"/>
          <a:stretch/>
        </p:blipFill>
        <p:spPr>
          <a:xfrm>
            <a:off x="7073661" y="786057"/>
            <a:ext cx="2260118" cy="14629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2" y="5317136"/>
            <a:ext cx="1833988" cy="12204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1" name="Picture 3" descr="F:\вото проведения НМ\sotrudniki-mchs-i-predstaviteli-goszhilinspekcii-proverili-ispravnost-sistem-protivopozharnoy-zashchity-v-mnogoetazhkah-lyuberec_1609931725972214958__2000x20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r="35661"/>
          <a:stretch/>
        </p:blipFill>
        <p:spPr bwMode="auto">
          <a:xfrm>
            <a:off x="544769" y="2387087"/>
            <a:ext cx="1796451" cy="15906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116804</TotalTime>
  <Words>3438</Words>
  <Application>Microsoft Office PowerPoint</Application>
  <PresentationFormat>Произвольный</PresentationFormat>
  <Paragraphs>418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Microsoft JhengHei UI</vt:lpstr>
      <vt:lpstr>Arial</vt:lpstr>
      <vt:lpstr>Calibri</vt:lpstr>
      <vt:lpstr>Calibri Light</vt:lpstr>
      <vt:lpstr>Myriad Pro Light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обращений граждан, рассмотренных   в ГУ МЧС России по субъектам РФ</vt:lpstr>
      <vt:lpstr>Презентация PowerPoint</vt:lpstr>
      <vt:lpstr>Тематика обращений граждан</vt:lpstr>
      <vt:lpstr>Обзор актуальных и часто задаваемых вопросов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Советник - Ксенофонтова Е.В.</cp:lastModifiedBy>
  <cp:revision>2423</cp:revision>
  <cp:lastPrinted>2022-08-30T13:31:18Z</cp:lastPrinted>
  <dcterms:created xsi:type="dcterms:W3CDTF">2019-07-30T12:41:22Z</dcterms:created>
  <dcterms:modified xsi:type="dcterms:W3CDTF">2022-08-30T14:21:23Z</dcterms:modified>
</cp:coreProperties>
</file>