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0.xml" ContentType="application/vnd.openxmlformats-officedocument.drawingml.chart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527792" r:id="rId1"/>
    <p:sldMasterId id="2147527804" r:id="rId2"/>
    <p:sldMasterId id="2147527816" r:id="rId3"/>
    <p:sldMasterId id="2147527828" r:id="rId4"/>
    <p:sldMasterId id="2147527840" r:id="rId5"/>
    <p:sldMasterId id="2147527852" r:id="rId6"/>
    <p:sldMasterId id="2147527864" r:id="rId7"/>
    <p:sldMasterId id="2147527876" r:id="rId8"/>
    <p:sldMasterId id="2147527900" r:id="rId9"/>
    <p:sldMasterId id="2147527912" r:id="rId10"/>
    <p:sldMasterId id="2147527924" r:id="rId11"/>
    <p:sldMasterId id="2147527936" r:id="rId12"/>
    <p:sldMasterId id="2147527960" r:id="rId13"/>
    <p:sldMasterId id="2147527972" r:id="rId14"/>
    <p:sldMasterId id="2147527984" r:id="rId15"/>
    <p:sldMasterId id="2147527996" r:id="rId16"/>
  </p:sldMasterIdLst>
  <p:notesMasterIdLst>
    <p:notesMasterId r:id="rId77"/>
  </p:notesMasterIdLst>
  <p:handoutMasterIdLst>
    <p:handoutMasterId r:id="rId78"/>
  </p:handoutMasterIdLst>
  <p:sldIdLst>
    <p:sldId id="28123" r:id="rId17"/>
    <p:sldId id="28080" r:id="rId18"/>
    <p:sldId id="28163" r:id="rId19"/>
    <p:sldId id="28083" r:id="rId20"/>
    <p:sldId id="28122" r:id="rId21"/>
    <p:sldId id="28125" r:id="rId22"/>
    <p:sldId id="28157" r:id="rId23"/>
    <p:sldId id="28086" r:id="rId24"/>
    <p:sldId id="28085" r:id="rId25"/>
    <p:sldId id="28132" r:id="rId26"/>
    <p:sldId id="28087" r:id="rId27"/>
    <p:sldId id="28088" r:id="rId28"/>
    <p:sldId id="28126" r:id="rId29"/>
    <p:sldId id="28127" r:id="rId30"/>
    <p:sldId id="28128" r:id="rId31"/>
    <p:sldId id="28129" r:id="rId32"/>
    <p:sldId id="28090" r:id="rId33"/>
    <p:sldId id="28121" r:id="rId34"/>
    <p:sldId id="28131" r:id="rId35"/>
    <p:sldId id="28130" r:id="rId36"/>
    <p:sldId id="28091" r:id="rId37"/>
    <p:sldId id="28115" r:id="rId38"/>
    <p:sldId id="28093" r:id="rId39"/>
    <p:sldId id="28094" r:id="rId40"/>
    <p:sldId id="28156" r:id="rId41"/>
    <p:sldId id="28096" r:id="rId42"/>
    <p:sldId id="28097" r:id="rId43"/>
    <p:sldId id="28098" r:id="rId44"/>
    <p:sldId id="28099" r:id="rId45"/>
    <p:sldId id="28118" r:id="rId46"/>
    <p:sldId id="28101" r:id="rId47"/>
    <p:sldId id="28103" r:id="rId48"/>
    <p:sldId id="28102" r:id="rId49"/>
    <p:sldId id="28119" r:id="rId50"/>
    <p:sldId id="28110" r:id="rId51"/>
    <p:sldId id="28133" r:id="rId52"/>
    <p:sldId id="28104" r:id="rId53"/>
    <p:sldId id="28134" r:id="rId54"/>
    <p:sldId id="28106" r:id="rId55"/>
    <p:sldId id="28107" r:id="rId56"/>
    <p:sldId id="28135" r:id="rId57"/>
    <p:sldId id="28108" r:id="rId58"/>
    <p:sldId id="28138" r:id="rId59"/>
    <p:sldId id="28141" r:id="rId60"/>
    <p:sldId id="28140" r:id="rId61"/>
    <p:sldId id="28143" r:id="rId62"/>
    <p:sldId id="28144" r:id="rId63"/>
    <p:sldId id="28145" r:id="rId64"/>
    <p:sldId id="28146" r:id="rId65"/>
    <p:sldId id="28148" r:id="rId66"/>
    <p:sldId id="28158" r:id="rId67"/>
    <p:sldId id="28159" r:id="rId68"/>
    <p:sldId id="28147" r:id="rId69"/>
    <p:sldId id="28160" r:id="rId70"/>
    <p:sldId id="28150" r:id="rId71"/>
    <p:sldId id="28161" r:id="rId72"/>
    <p:sldId id="28111" r:id="rId73"/>
    <p:sldId id="28112" r:id="rId74"/>
    <p:sldId id="28155" r:id="rId75"/>
    <p:sldId id="28137" r:id="rId76"/>
  </p:sldIdLst>
  <p:sldSz cx="9906000" cy="6858000" type="A4"/>
  <p:notesSz cx="9939338" cy="6805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1pPr>
    <a:lvl2pPr marL="379973" indent="1863"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2pPr>
    <a:lvl3pPr marL="782298" indent="1863"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3pPr>
    <a:lvl4pPr marL="1182760" indent="1863"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4pPr>
    <a:lvl5pPr marL="1585085" indent="1863"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5pPr>
    <a:lvl6pPr marL="2682164" algn="l" defTabSz="1072866" rtl="0" eaLnBrk="1" latinLnBrk="0" hangingPunct="1"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6pPr>
    <a:lvl7pPr marL="3218597" algn="l" defTabSz="1072866" rtl="0" eaLnBrk="1" latinLnBrk="0" hangingPunct="1"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7pPr>
    <a:lvl8pPr marL="3755029" algn="l" defTabSz="1072866" rtl="0" eaLnBrk="1" latinLnBrk="0" hangingPunct="1"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8pPr>
    <a:lvl9pPr marL="4291462" algn="l" defTabSz="1072866" rtl="0" eaLnBrk="1" latinLnBrk="0" hangingPunct="1"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0EF81"/>
    <a:srgbClr val="000000"/>
    <a:srgbClr val="FF9900"/>
    <a:srgbClr val="FFFF99"/>
    <a:srgbClr val="FFFF66"/>
    <a:srgbClr val="0033CC"/>
    <a:srgbClr val="006699"/>
    <a:srgbClr val="003366"/>
    <a:srgbClr val="F0E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6374" autoAdjust="0"/>
  </p:normalViewPr>
  <p:slideViewPr>
    <p:cSldViewPr snapToGrid="0">
      <p:cViewPr varScale="1">
        <p:scale>
          <a:sx n="88" d="100"/>
          <a:sy n="88" d="100"/>
        </p:scale>
        <p:origin x="1110" y="6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693470886358147E-2"/>
          <c:w val="0.99323871026886668"/>
          <c:h val="0.702906285114578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 штату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9.7219456720283858E-5"/>
                  <c:y val="8.9865160019451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9DD-4730-9FDC-DAFA4EE79490}"/>
                </c:ext>
              </c:extLst>
            </c:dLbl>
            <c:dLbl>
              <c:idx val="1"/>
              <c:layout>
                <c:manualLayout>
                  <c:x val="2.2671176402199343E-3"/>
                  <c:y val="0.1006169176371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9DD-4730-9FDC-DAFA4EE79490}"/>
                </c:ext>
              </c:extLst>
            </c:dLbl>
            <c:numFmt formatCode="0&quot; чел.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319</c:v>
                </c:pt>
                <c:pt idx="1">
                  <c:v>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DD-4730-9FDC-DAFA4EE794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 списку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6.8011858769194992E-3"/>
                  <c:y val="9.8587999021943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9DD-4730-9FDC-DAFA4EE79490}"/>
                </c:ext>
              </c:extLst>
            </c:dLbl>
            <c:dLbl>
              <c:idx val="1"/>
              <c:layout>
                <c:manualLayout>
                  <c:x val="1.4277228463718769E-3"/>
                  <c:y val="9.4165794382766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9DD-4730-9FDC-DAFA4EE79490}"/>
                </c:ext>
              </c:extLst>
            </c:dLbl>
            <c:numFmt formatCode="0&quot; чел.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207</c:v>
                </c:pt>
                <c:pt idx="1">
                  <c:v>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9DD-4730-9FDC-DAFA4EE794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71"/>
        <c:gapDepth val="212"/>
        <c:shape val="box"/>
        <c:axId val="937711680"/>
        <c:axId val="937711288"/>
        <c:axId val="0"/>
      </c:bar3DChart>
      <c:catAx>
        <c:axId val="93771168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937711288"/>
        <c:crosses val="autoZero"/>
        <c:auto val="1"/>
        <c:lblAlgn val="ctr"/>
        <c:lblOffset val="100"/>
        <c:noMultiLvlLbl val="0"/>
      </c:catAx>
      <c:valAx>
        <c:axId val="937711288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>
                  <a:lumMod val="85000"/>
                </a:sysClr>
              </a:solidFill>
            </a:ln>
          </c:spPr>
        </c:majorGridlines>
        <c:numFmt formatCode="0%" sourceLinked="0"/>
        <c:majorTickMark val="none"/>
        <c:minorTickMark val="none"/>
        <c:tickLblPos val="nextTo"/>
        <c:crossAx val="937711680"/>
        <c:crosses val="autoZero"/>
        <c:crossBetween val="between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0.30588014010292569"/>
          <c:y val="0.79828091387879252"/>
          <c:w val="0.37975389779863078"/>
          <c:h val="9.704501809130546E-2"/>
        </c:manualLayout>
      </c:layout>
      <c:overlay val="0"/>
      <c:spPr>
        <a:solidFill>
          <a:srgbClr val="B4DCFA">
            <a:lumMod val="75000"/>
            <a:alpha val="34000"/>
          </a:srgbClr>
        </a:solidFill>
        <a:ln>
          <a:solidFill>
            <a:srgbClr val="B4DCFA">
              <a:lumMod val="50000"/>
            </a:srgbClr>
          </a:solidFill>
        </a:ln>
      </c:spPr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199018544455093E-2"/>
          <c:y val="3.112192709259733E-2"/>
          <c:w val="0.91019544865787005"/>
          <c:h val="0.67343582195072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СВФ</c:v>
                </c:pt>
              </c:strCache>
            </c:strRef>
          </c:tx>
          <c:spPr>
            <a:solidFill>
              <a:srgbClr val="A7EA52">
                <a:lumMod val="75000"/>
              </a:srgbClr>
            </a:solidFill>
          </c:spPr>
          <c:invertIfNegative val="0"/>
          <c:dLbls>
            <c:dLbl>
              <c:idx val="0"/>
              <c:layout>
                <c:manualLayout>
                  <c:x val="2.6747822790408694E-2"/>
                  <c:y val="-2.862513047537327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A97-4D57-A6E0-507CDC34BE77}"/>
                </c:ext>
              </c:extLst>
            </c:dLbl>
            <c:dLbl>
              <c:idx val="1"/>
              <c:layout>
                <c:manualLayout>
                  <c:x val="1.021191973408115E-2"/>
                  <c:y val="-7.98207239111156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97-4D57-A6E0-507CDC34BE77}"/>
                </c:ext>
              </c:extLst>
            </c:dLbl>
            <c:dLbl>
              <c:idx val="2"/>
              <c:layout>
                <c:manualLayout>
                  <c:x val="1.1670765410378404E-2"/>
                  <c:y val="-1.5964144782223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97-4D57-A6E0-507CDC34BE77}"/>
                </c:ext>
              </c:extLst>
            </c:dLbl>
            <c:dLbl>
              <c:idx val="3"/>
              <c:layout>
                <c:manualLayout>
                  <c:x val="1.021191973408115E-2"/>
                  <c:y val="-7.98207239111152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97-4D57-A6E0-507CDC34BE7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Имеются действующие лицензии на осуществление медицинской деятельности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97-4D57-A6E0-507CDC34BE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ФКУ,ФГБУ</c:v>
                </c:pt>
              </c:strCache>
            </c:strRef>
          </c:tx>
          <c:spPr>
            <a:solidFill>
              <a:srgbClr val="B4DCFA">
                <a:lumMod val="75000"/>
              </a:srgbClr>
            </a:solidFill>
          </c:spPr>
          <c:invertIfNegative val="0"/>
          <c:dLbls>
            <c:dLbl>
              <c:idx val="0"/>
              <c:layout>
                <c:manualLayout>
                  <c:x val="2.2369920283063525E-2"/>
                  <c:y val="-2.1345360956197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A97-4D57-A6E0-507CDC34BE77}"/>
                </c:ext>
              </c:extLst>
            </c:dLbl>
            <c:dLbl>
              <c:idx val="1"/>
              <c:layout>
                <c:manualLayout>
                  <c:x val="1.0090352881709333E-2"/>
                  <c:y val="-5.98655476365948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97-4D57-A6E0-507CDC34BE77}"/>
                </c:ext>
              </c:extLst>
            </c:dLbl>
            <c:dLbl>
              <c:idx val="2"/>
              <c:layout>
                <c:manualLayout>
                  <c:x val="1.0454818293825887E-2"/>
                  <c:y val="-3.99095794539552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97-4D57-A6E0-507CDC34BE77}"/>
                </c:ext>
              </c:extLst>
            </c:dLbl>
            <c:dLbl>
              <c:idx val="3"/>
              <c:layout>
                <c:manualLayout>
                  <c:x val="1.0454712987436948E-2"/>
                  <c:y val="-4.98887420009370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A97-4D57-A6E0-507CDC34BE7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Имеются действующие лицензии на осуществление медицинской деятельности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A97-4D57-A6E0-507CDC34BE7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Учебные заведения</c:v>
                </c:pt>
              </c:strCache>
            </c:strRef>
          </c:tx>
          <c:spPr>
            <a:solidFill>
              <a:srgbClr val="FF8021"/>
            </a:solidFill>
          </c:spPr>
          <c:invertIfNegative val="0"/>
          <c:dLbls>
            <c:dLbl>
              <c:idx val="0"/>
              <c:layout>
                <c:manualLayout>
                  <c:x val="2.1398258232326956E-2"/>
                  <c:y val="-1.2111031125589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5A97-4D57-A6E0-507CDC34BE77}"/>
                </c:ext>
              </c:extLst>
            </c:dLbl>
            <c:dLbl>
              <c:idx val="1"/>
              <c:layout>
                <c:manualLayout>
                  <c:x val="5.349564558081739E-3"/>
                  <c:y val="2.9932773818297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A97-4D57-A6E0-507CDC34BE77}"/>
                </c:ext>
              </c:extLst>
            </c:dLbl>
            <c:dLbl>
              <c:idx val="2"/>
              <c:layout>
                <c:manualLayout>
                  <c:x val="8.024346837122609E-3"/>
                  <c:y val="-2.9932773818297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A97-4D57-A6E0-507CDC34BE77}"/>
                </c:ext>
              </c:extLst>
            </c:dLbl>
            <c:dLbl>
              <c:idx val="3"/>
              <c:layout>
                <c:manualLayout>
                  <c:x val="1.0699129116163478E-2"/>
                  <c:y val="2.9932773818297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A97-4D57-A6E0-507CDC34BE7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Имеются действующие лицензии на осуществление медицинской деятельности</c:v>
                </c:pt>
              </c:strCache>
            </c:strRef>
          </c:cat>
          <c:val>
            <c:numRef>
              <c:f>Лист1!$D$2</c:f>
              <c:numCache>
                <c:formatCode>0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A97-4D57-A6E0-507CDC34BE7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РПСО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4073040511367726E-2"/>
                  <c:y val="-1.1377526582280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5A97-4D57-A6E0-507CDC34BE7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Имеются действующие лицензии на осуществление медицинской деятельности</c:v>
                </c:pt>
              </c:strCache>
            </c:strRef>
          </c:cat>
          <c:val>
            <c:numRef>
              <c:f>Лист1!$E$2</c:f>
              <c:numCache>
                <c:formatCode>0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A97-4D57-A6E0-507CDC34BE7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Территориальные органы</c:v>
                </c:pt>
              </c:strCache>
            </c:strRef>
          </c:tx>
          <c:spPr>
            <a:solidFill>
              <a:srgbClr val="5DCEAF">
                <a:lumMod val="75000"/>
              </a:srgbClr>
            </a:solidFill>
          </c:spPr>
          <c:invertIfNegative val="0"/>
          <c:dLbls>
            <c:dLbl>
              <c:idx val="0"/>
              <c:layout>
                <c:manualLayout>
                  <c:x val="2.0060867092806519E-2"/>
                  <c:y val="-1.6192649350236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5A97-4D57-A6E0-507CDC34BE7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Имеются действующие лицензии на осуществление медицинской деятельности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A97-4D57-A6E0-507CDC34BE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164"/>
        <c:shape val="box"/>
        <c:axId val="208611432"/>
        <c:axId val="208611824"/>
        <c:axId val="0"/>
      </c:bar3DChart>
      <c:catAx>
        <c:axId val="208611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ru-RU"/>
          </a:p>
        </c:txPr>
        <c:crossAx val="208611824"/>
        <c:crosses val="autoZero"/>
        <c:auto val="1"/>
        <c:lblAlgn val="ctr"/>
        <c:lblOffset val="100"/>
        <c:noMultiLvlLbl val="0"/>
      </c:catAx>
      <c:valAx>
        <c:axId val="208611824"/>
        <c:scaling>
          <c:orientation val="minMax"/>
          <c:min val="0"/>
        </c:scaling>
        <c:delete val="1"/>
        <c:axPos val="l"/>
        <c:majorGridlines>
          <c:spPr>
            <a:ln>
              <a:solidFill>
                <a:sysClr val="window" lastClr="FFFFFF">
                  <a:lumMod val="7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Количество  </a:t>
                </a:r>
                <a:r>
                  <a:rPr lang="ru-RU" dirty="0"/>
                  <a:t>лицензий</a:t>
                </a:r>
              </a:p>
            </c:rich>
          </c:tx>
          <c:layout>
            <c:manualLayout>
              <c:xMode val="edge"/>
              <c:yMode val="edge"/>
              <c:x val="9.5078505912953748E-2"/>
              <c:y val="0.177439890352578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086114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600" b="1">
          <a:latin typeface="Cambria" panose="02040503050406030204" pitchFamily="18" charset="0"/>
        </a:defRPr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39845632934145"/>
          <c:y val="4.8577610133179731E-2"/>
          <c:w val="0.69738630096772669"/>
          <c:h val="0.877995036287120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8630559602191342E-2"/>
                  <c:y val="-4.72974879849926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54B-4B45-BFF3-03902A3B576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эвакуированных человек (из них 5 сотрудников МЧС)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4B-4B45-BFF3-03902A3B57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2538841782823777E-2"/>
                  <c:y val="-5.23176444221867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54B-4B45-BFF3-03902A3B576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эвакуированных человек (из них 5 сотрудников МЧС)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4B-4B45-BFF3-03902A3B57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C0EF81"/>
            </a:solidFill>
          </c:spPr>
          <c:invertIfNegative val="0"/>
          <c:dLbls>
            <c:dLbl>
              <c:idx val="0"/>
              <c:layout>
                <c:manualLayout>
                  <c:x val="3.2602665715066759E-2"/>
                  <c:y val="-4.85247327293176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54B-4B45-BFF3-03902A3B576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эвакуированных человек (из них 5 сотрудников МЧС)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54B-4B45-BFF3-03902A3B576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8717953635973511E-2"/>
                  <c:y val="-4.2166657905003277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 dirty="0" smtClean="0"/>
                      <a:t>67</a:t>
                    </a:r>
                    <a:r>
                      <a:rPr lang="ru-RU" sz="1400" baseline="0" dirty="0" smtClean="0"/>
                      <a:t> </a:t>
                    </a:r>
                    <a:r>
                      <a:rPr lang="ru-RU" sz="1400" i="1" baseline="0" dirty="0" smtClean="0"/>
                      <a:t>(из них 6 сотрудников </a:t>
                    </a:r>
                  </a:p>
                  <a:p>
                    <a:pPr>
                      <a:defRPr sz="1400"/>
                    </a:pPr>
                    <a:r>
                      <a:rPr lang="ru-RU" sz="1400" i="1" baseline="0" dirty="0" smtClean="0"/>
                      <a:t>МЧС России)</a:t>
                    </a:r>
                    <a:endParaRPr lang="ru-RU" sz="1400" i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54B-4B45-BFF3-03902A3B576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эвакуированных человек (из них 5 сотрудников МЧС)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54B-4B45-BFF3-03902A3B57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gapDepth val="146"/>
        <c:shape val="box"/>
        <c:axId val="318130568"/>
        <c:axId val="318130960"/>
        <c:axId val="0"/>
      </c:bar3DChart>
      <c:catAx>
        <c:axId val="3181305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18130960"/>
        <c:crosses val="autoZero"/>
        <c:auto val="1"/>
        <c:lblAlgn val="ctr"/>
        <c:lblOffset val="100"/>
        <c:noMultiLvlLbl val="0"/>
      </c:catAx>
      <c:valAx>
        <c:axId val="31813096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/>
                  <a:t>Количество  эвакуированных  человек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2.8067840507555075E-2"/>
              <c:y val="0.1896599460097079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18130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678600819923298"/>
          <c:y val="0.38487396363362697"/>
          <c:w val="0.1103193125700901"/>
          <c:h val="0.2302520868898769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sz="1400" b="1" i="0" u="none" strike="noStrike" kern="1200" baseline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ru-RU" sz="1800" b="1" i="0" u="none" strike="noStrike" kern="1200" baseline="0" dirty="0" smtClean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rPr>
              <a:t>Динамика посещений поликлиники в период с 2010 по 2020 годы</a:t>
            </a:r>
            <a:endParaRPr lang="ru-RU" sz="1800" b="1" i="0" u="none" strike="noStrike" kern="1200" baseline="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ОБРАЩЕНИЙ ПОЛИКЛИННИКИ ПО В ПЕРИОД С 2010 ПО 2019 ГОДЫ</c:v>
                </c:pt>
              </c:strCache>
            </c:strRef>
          </c:tx>
          <c:spPr>
            <a:ln cap="flat">
              <a:solidFill>
                <a:schemeClr val="bg2">
                  <a:lumMod val="50000"/>
                </a:schemeClr>
              </a:solidFill>
              <a:bevel/>
            </a:ln>
          </c:spPr>
          <c:marker>
            <c:symbol val="circle"/>
            <c:size val="8"/>
            <c:spPr>
              <a:solidFill>
                <a:schemeClr val="bg2">
                  <a:lumMod val="50000"/>
                </a:schemeClr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Лист1!$B$2:$B$12</c:f>
              <c:numCache>
                <c:formatCode>_-* #,##0\ _₽_-;\-* #,##0\ _₽_-;_-* "-"??\ _₽_-;_-@_-</c:formatCode>
                <c:ptCount val="11"/>
                <c:pt idx="0">
                  <c:v>78296</c:v>
                </c:pt>
                <c:pt idx="1">
                  <c:v>61961</c:v>
                </c:pt>
                <c:pt idx="2">
                  <c:v>77380</c:v>
                </c:pt>
                <c:pt idx="3">
                  <c:v>76077</c:v>
                </c:pt>
                <c:pt idx="4">
                  <c:v>86327</c:v>
                </c:pt>
                <c:pt idx="5">
                  <c:v>96664</c:v>
                </c:pt>
                <c:pt idx="6">
                  <c:v>105694</c:v>
                </c:pt>
                <c:pt idx="7">
                  <c:v>83647</c:v>
                </c:pt>
                <c:pt idx="8">
                  <c:v>86446</c:v>
                </c:pt>
                <c:pt idx="9">
                  <c:v>128735</c:v>
                </c:pt>
                <c:pt idx="10" formatCode="General">
                  <c:v>106559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E8-4154-AEB5-D3A08BA822C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5957712"/>
        <c:axId val="885958104"/>
      </c:lineChart>
      <c:catAx>
        <c:axId val="885957712"/>
        <c:scaling>
          <c:orientation val="minMax"/>
        </c:scaling>
        <c:delete val="0"/>
        <c:axPos val="b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crossAx val="885958104"/>
        <c:crosses val="autoZero"/>
        <c:auto val="1"/>
        <c:lblAlgn val="ctr"/>
        <c:lblOffset val="100"/>
        <c:noMultiLvlLbl val="0"/>
      </c:catAx>
      <c:valAx>
        <c:axId val="885958104"/>
        <c:scaling>
          <c:orientation val="minMax"/>
        </c:scaling>
        <c:delete val="1"/>
        <c:axPos val="l"/>
        <c:numFmt formatCode="_-* #,##0\ _₽_-;\-* #,##0\ _₽_-;_-* &quot;-&quot;??\ _₽_-;_-@_-" sourceLinked="1"/>
        <c:majorTickMark val="out"/>
        <c:minorTickMark val="none"/>
        <c:tickLblPos val="nextTo"/>
        <c:crossAx val="88595771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4302152665268792"/>
          <c:y val="2.3205168174660003E-2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523526602415363E-2"/>
          <c:y val="0.12903535247988104"/>
          <c:w val="0.93906621634021969"/>
          <c:h val="0.7682913710348796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человек, прошедших обучение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6863521791189362E-2"/>
                  <c:y val="-8.5085540507978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C37-4271-81F6-E01BC532CE13}"/>
                </c:ext>
              </c:extLst>
            </c:dLbl>
            <c:dLbl>
              <c:idx val="1"/>
              <c:layout>
                <c:manualLayout>
                  <c:x val="5.0373919884304355E-2"/>
                  <c:y val="-8.5085540507978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C37-4271-81F6-E01BC532CE13}"/>
                </c:ext>
              </c:extLst>
            </c:dLbl>
            <c:dLbl>
              <c:idx val="2"/>
              <c:layout>
                <c:manualLayout>
                  <c:x val="4.5833237011229259E-2"/>
                  <c:y val="-8.3151928758306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C37-4271-81F6-E01BC532CE13}"/>
                </c:ext>
              </c:extLst>
            </c:dLbl>
            <c:dLbl>
              <c:idx val="3"/>
              <c:layout>
                <c:manualLayout>
                  <c:x val="4.3589747990081563E-2"/>
                  <c:y val="-8.4118734633142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C37-4271-81F6-E01BC532CE1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169</c:v>
                </c:pt>
                <c:pt idx="1">
                  <c:v>187</c:v>
                </c:pt>
                <c:pt idx="2">
                  <c:v>226</c:v>
                </c:pt>
                <c:pt idx="3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37-4271-81F6-E01BC532CE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gapDepth val="0"/>
        <c:shape val="box"/>
        <c:axId val="870007392"/>
        <c:axId val="870007784"/>
        <c:axId val="0"/>
      </c:bar3DChart>
      <c:catAx>
        <c:axId val="8700073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70007784"/>
        <c:crosses val="autoZero"/>
        <c:auto val="1"/>
        <c:lblAlgn val="ctr"/>
        <c:lblOffset val="100"/>
        <c:noMultiLvlLbl val="0"/>
      </c:catAx>
      <c:valAx>
        <c:axId val="87000778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870007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693470886358147E-2"/>
          <c:w val="0.99323871026886668"/>
          <c:h val="0.7290203285257977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 штату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9.5781373093674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1B6-4494-A58D-BDC6C69DA140}"/>
                </c:ext>
              </c:extLst>
            </c:dLbl>
            <c:dLbl>
              <c:idx val="1"/>
              <c:layout>
                <c:manualLayout>
                  <c:x val="2.150004274614798E-3"/>
                  <c:y val="9.140501450025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1B6-4494-A58D-BDC6C69DA140}"/>
                </c:ext>
              </c:extLst>
            </c:dLbl>
            <c:numFmt formatCode="0&quot; чел.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337</c:v>
                </c:pt>
                <c:pt idx="1">
                  <c:v>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B6-4494-A58D-BDC6C69DA1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 списку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-4.3000085492295561E-3"/>
                  <c:y val="0.104589061027492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1B6-4494-A58D-BDC6C69DA140}"/>
                </c:ext>
              </c:extLst>
            </c:dLbl>
            <c:dLbl>
              <c:idx val="1"/>
              <c:layout>
                <c:manualLayout>
                  <c:x val="-1.7359168371574912E-3"/>
                  <c:y val="0.139468687116471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1B6-4494-A58D-BDC6C69DA140}"/>
                </c:ext>
              </c:extLst>
            </c:dLbl>
            <c:numFmt formatCode="0&quot; чел.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220</c:v>
                </c:pt>
                <c:pt idx="1">
                  <c:v>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B6-4494-A58D-BDC6C69DA1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71"/>
        <c:gapDepth val="212"/>
        <c:shape val="box"/>
        <c:axId val="937712464"/>
        <c:axId val="937712856"/>
        <c:axId val="0"/>
      </c:bar3DChart>
      <c:catAx>
        <c:axId val="93771246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937712856"/>
        <c:crosses val="autoZero"/>
        <c:auto val="1"/>
        <c:lblAlgn val="ctr"/>
        <c:lblOffset val="100"/>
        <c:noMultiLvlLbl val="0"/>
      </c:catAx>
      <c:valAx>
        <c:axId val="937712856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>
                  <a:lumMod val="85000"/>
                </a:sysClr>
              </a:solidFill>
            </a:ln>
          </c:spPr>
        </c:majorGridlines>
        <c:numFmt formatCode="0%" sourceLinked="0"/>
        <c:majorTickMark val="none"/>
        <c:minorTickMark val="none"/>
        <c:tickLblPos val="nextTo"/>
        <c:crossAx val="937712464"/>
        <c:crosses val="autoZero"/>
        <c:crossBetween val="between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0.30756776110913137"/>
          <c:y val="0.82437361692741695"/>
          <c:w val="0.38486430849006215"/>
          <c:h val="9.708692833429361E-2"/>
        </c:manualLayout>
      </c:layout>
      <c:overlay val="0"/>
      <c:spPr>
        <a:solidFill>
          <a:srgbClr val="B4DCFA">
            <a:lumMod val="75000"/>
            <a:alpha val="34000"/>
          </a:srgbClr>
        </a:solidFill>
        <a:ln>
          <a:solidFill>
            <a:srgbClr val="B4DCFA">
              <a:lumMod val="50000"/>
            </a:srgbClr>
          </a:solidFill>
        </a:ln>
      </c:spPr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40"/>
      <c:rotY val="2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69046335758312E-2"/>
          <c:y val="0.14609637089495578"/>
          <c:w val="0.77065460399757757"/>
          <c:h val="0.736744501860414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Итог прохождения личным составом УМО в территориальных органах и учреждениях</c:v>
                </c:pt>
              </c:strCache>
            </c:strRef>
          </c:tx>
          <c:spPr>
            <a:scene3d>
              <a:camera prst="orthographicFront"/>
              <a:lightRig rig="twoPt" dir="tl"/>
            </a:scene3d>
            <a:sp3d prstMaterial="metal">
              <a:bevelT w="19050" h="31750" prst="angle"/>
            </a:sp3d>
          </c:spPr>
          <c:explosion val="11"/>
          <c:dLbls>
            <c:dLbl>
              <c:idx val="0"/>
              <c:layout>
                <c:manualLayout>
                  <c:x val="-8.2287030001551201E-2"/>
                  <c:y val="0.11000000759507707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2017 </a:t>
                    </a:r>
                    <a:r>
                      <a:rPr lang="ru-RU" sz="1600" dirty="0"/>
                      <a:t>год
</a:t>
                    </a:r>
                    <a:r>
                      <a:rPr lang="ru-RU" sz="1600" dirty="0" smtClean="0"/>
                      <a:t>76,6</a:t>
                    </a:r>
                    <a:r>
                      <a:rPr lang="ru-RU" sz="1600" dirty="0"/>
                      <a:t>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FD1-436E-946E-6F726167C124}"/>
                </c:ext>
              </c:extLst>
            </c:dLbl>
            <c:dLbl>
              <c:idx val="1"/>
              <c:layout>
                <c:manualLayout>
                  <c:x val="-0.16028056161670992"/>
                  <c:y val="-4.4962777440769701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2018 </a:t>
                    </a:r>
                    <a:r>
                      <a:rPr lang="ru-RU" sz="1600" dirty="0"/>
                      <a:t>год
</a:t>
                    </a:r>
                    <a:r>
                      <a:rPr lang="ru-RU" sz="1600" dirty="0" smtClean="0"/>
                      <a:t>91,8</a:t>
                    </a:r>
                    <a:r>
                      <a:rPr lang="ru-RU" sz="1600" dirty="0"/>
                      <a:t>%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FD1-436E-946E-6F726167C124}"/>
                </c:ext>
              </c:extLst>
            </c:dLbl>
            <c:dLbl>
              <c:idx val="2"/>
              <c:layout>
                <c:manualLayout>
                  <c:x val="0.14633317632421092"/>
                  <c:y val="-0.1500843075504455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FD1-436E-946E-6F726167C124}"/>
                </c:ext>
              </c:extLst>
            </c:dLbl>
            <c:dLbl>
              <c:idx val="3"/>
              <c:layout>
                <c:manualLayout>
                  <c:x val="0.13152372398402987"/>
                  <c:y val="-3.15513392312618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670-4506-9046-1E6E44B049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0.56599999999999995</c:v>
                </c:pt>
                <c:pt idx="1">
                  <c:v>0.91800000000000004</c:v>
                </c:pt>
                <c:pt idx="2">
                  <c:v>0.93700000000000006</c:v>
                </c:pt>
                <c:pt idx="3">
                  <c:v>0.72599999999999998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FD1-436E-946E-6F726167C1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effectLst>
      <a:softEdge rad="63500"/>
    </a:effectLst>
    <a:scene3d>
      <a:camera prst="orthographicFront"/>
      <a:lightRig rig="threePt" dir="t"/>
    </a:scene3d>
  </c:spPr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2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69046335758312E-2"/>
          <c:y val="0.14609637089495578"/>
          <c:w val="0.77065460399757757"/>
          <c:h val="0.7367445018604141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effectLst>
      <a:softEdge rad="63500"/>
    </a:effectLst>
    <a:scene3d>
      <a:camera prst="orthographicFront"/>
      <a:lightRig rig="threePt" dir="t"/>
    </a:scene3d>
  </c:spPr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2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69046335758312E-2"/>
          <c:y val="0.14609637089495578"/>
          <c:w val="0.77065460399757757"/>
          <c:h val="0.7367445018604141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effectLst>
      <a:softEdge rad="63500"/>
    </a:effectLst>
    <a:scene3d>
      <a:camera prst="orthographicFront"/>
      <a:lightRig rig="threePt" dir="t"/>
    </a:scene3d>
  </c:spPr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>
        <c:manualLayout>
          <c:xMode val="edge"/>
          <c:yMode val="edge"/>
          <c:x val="0.37910363518436341"/>
          <c:y val="0"/>
        </c:manualLayout>
      </c:layout>
      <c:overlay val="0"/>
      <c:txPr>
        <a:bodyPr/>
        <a:lstStyle/>
        <a:p>
          <a:pPr>
            <a:defRPr>
              <a:latin typeface="Cambria" panose="020405030504060302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6386-4BE7-A57C-82F56CC976C7}"/>
              </c:ext>
            </c:extLst>
          </c:dPt>
          <c:dLbls>
            <c:dLbl>
              <c:idx val="1"/>
              <c:layout>
                <c:manualLayout>
                  <c:x val="-0.19302186907430516"/>
                  <c:y val="0.1593319961014602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386-4BE7-A57C-82F56CC976C7}"/>
                </c:ext>
              </c:extLst>
            </c:dLbl>
            <c:dLbl>
              <c:idx val="2"/>
              <c:layout>
                <c:manualLayout>
                  <c:x val="0.25635585890754603"/>
                  <c:y val="-0.2049594293528445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386-4BE7-A57C-82F56CC976C7}"/>
                </c:ext>
              </c:extLst>
            </c:dLbl>
            <c:dLbl>
              <c:idx val="3"/>
              <c:layout>
                <c:manualLayout>
                  <c:x val="-0.1208362991601977"/>
                  <c:y val="1.796349335636304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386-4BE7-A57C-82F56CC976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Cambria" panose="020405030504060302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медицинские осмотры</c:v>
                </c:pt>
                <c:pt idx="1">
                  <c:v>Возмещение медицинским организациям </c:v>
                </c:pt>
                <c:pt idx="2">
                  <c:v>Субсидии на выполнение гос. Задания</c:v>
                </c:pt>
                <c:pt idx="3">
                  <c:v>Субсидии на иные цели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95.5</c:v>
                </c:pt>
                <c:pt idx="1">
                  <c:v>286.2</c:v>
                </c:pt>
                <c:pt idx="2">
                  <c:v>1695.9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386-4BE7-A57C-82F56CC976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>
        <c:manualLayout>
          <c:xMode val="edge"/>
          <c:yMode val="edge"/>
          <c:x val="0.23594211771497042"/>
          <c:y val="9.0466478991581452E-3"/>
        </c:manualLayout>
      </c:layout>
      <c:overlay val="0"/>
      <c:txPr>
        <a:bodyPr/>
        <a:lstStyle/>
        <a:p>
          <a:pPr>
            <a:defRPr>
              <a:latin typeface="Cambria" panose="020405030504060302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F176-4B24-ACD3-F58965513889}"/>
              </c:ext>
            </c:extLst>
          </c:dPt>
          <c:dLbls>
            <c:dLbl>
              <c:idx val="0"/>
              <c:layout>
                <c:manualLayout>
                  <c:x val="-7.7229207026689076E-2"/>
                  <c:y val="0.1264068857436523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176-4B24-ACD3-F58965513889}"/>
                </c:ext>
              </c:extLst>
            </c:dLbl>
            <c:dLbl>
              <c:idx val="2"/>
              <c:layout>
                <c:manualLayout>
                  <c:x val="4.684914134280254E-2"/>
                  <c:y val="-0.1028817819860305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176-4B24-ACD3-F589655138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Cambria" panose="020405030504060302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медицинские осмотры</c:v>
                </c:pt>
                <c:pt idx="1">
                  <c:v>Возмещение медицинским организациям </c:v>
                </c:pt>
                <c:pt idx="2">
                  <c:v>Субсидии на выполнение гос. задания</c:v>
                </c:pt>
                <c:pt idx="3">
                  <c:v>Субсидии на иные цели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377</c:v>
                </c:pt>
                <c:pt idx="1">
                  <c:v>289</c:v>
                </c:pt>
                <c:pt idx="2" formatCode="General">
                  <c:v>1757.6</c:v>
                </c:pt>
                <c:pt idx="3" formatCode="General">
                  <c:v>504.9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76-4B24-ACD3-F589655138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6196168294186841"/>
          <c:y val="6.457681367136181E-2"/>
          <c:w val="0.32470912358803694"/>
          <c:h val="0.93418039155776933"/>
        </c:manualLayout>
      </c:layout>
      <c:overlay val="0"/>
      <c:txPr>
        <a:bodyPr/>
        <a:lstStyle/>
        <a:p>
          <a:pPr>
            <a:defRPr>
              <a:latin typeface="Cambria" panose="0204050305040603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2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69046335758312E-2"/>
          <c:y val="0.14609637089495578"/>
          <c:w val="0.77065460399757757"/>
          <c:h val="0.7367445018604141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effectLst>
      <a:softEdge rad="63500"/>
    </a:effectLst>
    <a:scene3d>
      <a:camera prst="orthographicFront"/>
      <a:lightRig rig="threePt" dir="t"/>
    </a:scene3d>
  </c:spPr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4994000479961607E-3"/>
                  <c:y val="-2.0074695253875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DD5-4D25-A357-61E57A7F672F}"/>
                </c:ext>
              </c:extLst>
            </c:dLbl>
            <c:dLbl>
              <c:idx val="1"/>
              <c:layout>
                <c:manualLayout>
                  <c:x val="8.1139142448709047E-3"/>
                  <c:y val="-1.5056022927833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DD5-4D25-A357-61E57A7F672F}"/>
                </c:ext>
              </c:extLst>
            </c:dLbl>
            <c:dLbl>
              <c:idx val="2"/>
              <c:layout>
                <c:manualLayout>
                  <c:x val="4.0569571224354523E-3"/>
                  <c:y val="3.76400573195819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DD5-4D25-A357-61E57A7F672F}"/>
                </c:ext>
              </c:extLst>
            </c:dLbl>
            <c:dLbl>
              <c:idx val="3"/>
              <c:layout>
                <c:manualLayout>
                  <c:x val="8.9992800575953921E-3"/>
                  <c:y val="-3.01120428808136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DD5-4D25-A357-61E57A7F67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Управление Президента РФ</c:v>
                </c:pt>
                <c:pt idx="1">
                  <c:v>Правительство Москвы</c:v>
                </c:pt>
                <c:pt idx="2">
                  <c:v>Органы государственной власти</c:v>
                </c:pt>
                <c:pt idx="3">
                  <c:v>Официальный сайт МЧС России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</c:v>
                </c:pt>
                <c:pt idx="1">
                  <c:v>4</c:v>
                </c:pt>
                <c:pt idx="2">
                  <c:v>16</c:v>
                </c:pt>
                <c:pt idx="3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D5-4D25-A357-61E57A7F67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9992800575953921E-3"/>
                  <c:y val="-1.0037347626937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DD5-4D25-A357-61E57A7F672F}"/>
                </c:ext>
              </c:extLst>
            </c:dLbl>
            <c:dLbl>
              <c:idx val="1"/>
              <c:layout>
                <c:manualLayout>
                  <c:x val="8.1139142448708543E-3"/>
                  <c:y val="-7.52801146391667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2DD5-4D25-A357-61E57A7F672F}"/>
                </c:ext>
              </c:extLst>
            </c:dLbl>
            <c:dLbl>
              <c:idx val="2"/>
              <c:layout>
                <c:manualLayout>
                  <c:x val="6.6859931159506105E-3"/>
                  <c:y val="-2.50943594744011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DD5-4D25-A357-61E57A7F672F}"/>
                </c:ext>
              </c:extLst>
            </c:dLbl>
            <c:dLbl>
              <c:idx val="3"/>
              <c:layout>
                <c:manualLayout>
                  <c:x val="1.1236919374632306E-2"/>
                  <c:y val="-1.380174952171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2DD5-4D25-A357-61E57A7F67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Управление Президента РФ</c:v>
                </c:pt>
                <c:pt idx="1">
                  <c:v>Правительство Москвы</c:v>
                </c:pt>
                <c:pt idx="2">
                  <c:v>Органы государственной власти</c:v>
                </c:pt>
                <c:pt idx="3">
                  <c:v>Официальный сайт МЧС России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</c:v>
                </c:pt>
                <c:pt idx="1">
                  <c:v>7</c:v>
                </c:pt>
                <c:pt idx="2">
                  <c:v>11</c:v>
                </c:pt>
                <c:pt idx="3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DD5-4D25-A357-61E57A7F672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C0EF8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0898307205357917E-3"/>
                  <c:y val="5.01857551647641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2DD5-4D25-A357-61E57A7F672F}"/>
                </c:ext>
              </c:extLst>
            </c:dLbl>
            <c:dLbl>
              <c:idx val="1"/>
              <c:layout>
                <c:manualLayout>
                  <c:x val="1.1703948611876399E-2"/>
                  <c:y val="-7.52801146391667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2DD5-4D25-A357-61E57A7F672F}"/>
                </c:ext>
              </c:extLst>
            </c:dLbl>
            <c:dLbl>
              <c:idx val="2"/>
              <c:layout>
                <c:manualLayout>
                  <c:x val="3.881901019829576E-3"/>
                  <c:y val="1.1291128060662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2DD5-4D25-A357-61E57A7F672F}"/>
                </c:ext>
              </c:extLst>
            </c:dLbl>
            <c:dLbl>
              <c:idx val="3"/>
              <c:layout>
                <c:manualLayout>
                  <c:x val="4.0326792687893813E-3"/>
                  <c:y val="5.01857551647641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2DD5-4D25-A357-61E57A7F67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Управление Президента РФ</c:v>
                </c:pt>
                <c:pt idx="1">
                  <c:v>Правительство Москвы</c:v>
                </c:pt>
                <c:pt idx="2">
                  <c:v>Органы государственной власти</c:v>
                </c:pt>
                <c:pt idx="3">
                  <c:v>Официальный сайт МЧС России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16</c:v>
                </c:pt>
                <c:pt idx="1">
                  <c:v>2</c:v>
                </c:pt>
                <c:pt idx="2">
                  <c:v>10</c:v>
                </c:pt>
                <c:pt idx="3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DD5-4D25-A357-61E57A7F672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4092761632472692E-3"/>
                  <c:y val="-3.7640057319584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2DD5-4D25-A357-61E57A7F672F}"/>
                </c:ext>
              </c:extLst>
            </c:dLbl>
            <c:dLbl>
              <c:idx val="1"/>
              <c:layout>
                <c:manualLayout>
                  <c:x val="8.113914244870904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2DD5-4D25-A357-61E57A7F672F}"/>
                </c:ext>
              </c:extLst>
            </c:dLbl>
            <c:dLbl>
              <c:idx val="2"/>
              <c:layout>
                <c:manualLayout>
                  <c:x val="8.1139142448708058E-3"/>
                  <c:y val="-7.5280114639168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2DD5-4D25-A357-61E57A7F672F}"/>
                </c:ext>
              </c:extLst>
            </c:dLbl>
            <c:dLbl>
              <c:idx val="3"/>
              <c:layout>
                <c:manualLayout>
                  <c:x val="9.4662332856826226E-3"/>
                  <c:y val="-3.76430211036242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2DD5-4D25-A357-61E57A7F67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Управление Президента РФ</c:v>
                </c:pt>
                <c:pt idx="1">
                  <c:v>Правительство Москвы</c:v>
                </c:pt>
                <c:pt idx="2">
                  <c:v>Органы государственной власти</c:v>
                </c:pt>
                <c:pt idx="3">
                  <c:v>Официальный сайт МЧС России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48</c:v>
                </c:pt>
                <c:pt idx="1">
                  <c:v>1</c:v>
                </c:pt>
                <c:pt idx="2">
                  <c:v>23</c:v>
                </c:pt>
                <c:pt idx="3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2DD5-4D25-A357-61E57A7F67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49073320"/>
        <c:axId val="849073712"/>
        <c:axId val="0"/>
      </c:bar3DChart>
      <c:catAx>
        <c:axId val="8490733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849073712"/>
        <c:crosses val="autoZero"/>
        <c:auto val="1"/>
        <c:lblAlgn val="ctr"/>
        <c:lblOffset val="100"/>
        <c:noMultiLvlLbl val="0"/>
      </c:catAx>
      <c:valAx>
        <c:axId val="84907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849073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200">
          <a:latin typeface="Cambria" panose="020405030504060302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C87801-1059-4E4B-8F18-0767BF489FC8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0B62927-46E2-4049-ACC5-E5797B03BF06}">
      <dgm:prSet phldrT="[Текст]"/>
      <dgm:spPr/>
      <dgm:t>
        <a:bodyPr/>
        <a:lstStyle/>
        <a:p>
          <a:r>
            <a:rPr lang="ru-RU" b="1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15 нормативных актов</a:t>
          </a:r>
          <a:endParaRPr lang="ru-RU" b="1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16E02518-69F1-4AC5-B994-58420A3F112D}" type="parTrans" cxnId="{A458A2A8-4BED-4595-B04F-54672D542317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D5D62315-A161-44E8-981F-FCBCB843D9E2}" type="sibTrans" cxnId="{A458A2A8-4BED-4595-B04F-54672D542317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DDDA6516-EAEC-483F-9D55-D3CB089B649E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1 постановление </a:t>
          </a:r>
          <a:r>
            <a:rPr lang="ru-RU" b="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Правительства Российской Федерации</a:t>
          </a:r>
          <a:endParaRPr lang="ru-RU" b="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12F2F6A3-D111-424E-AD9D-2881F054FC63}" type="parTrans" cxnId="{7E781940-69C8-464E-B22D-D1F82FA01ABC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A89CF336-4C1B-4E00-8C18-23EE0370B3D4}" type="sibTrans" cxnId="{7E781940-69C8-464E-B22D-D1F82FA01ABC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C71C6F33-4BDC-4D53-B762-E3427CA90A6F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14 приказов </a:t>
          </a:r>
        </a:p>
        <a:p>
          <a:r>
            <a:rPr lang="ru-RU" b="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МЧС России</a:t>
          </a:r>
          <a:endParaRPr lang="ru-RU" b="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EE399A6C-74ED-4BA8-8129-6DE2DFF94005}" type="parTrans" cxnId="{B0ED1886-EA45-48B3-A23E-15FBC79292A2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1FDD4847-E5D6-4E84-9D58-31EBC83F2BC0}" type="sibTrans" cxnId="{B0ED1886-EA45-48B3-A23E-15FBC79292A2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DD5D0F2C-1B29-4838-9FE3-889BB51669DF}">
      <dgm:prSet phldrT="[Текст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3 приказа </a:t>
          </a:r>
        </a:p>
        <a:p>
          <a:r>
            <a:rPr lang="ru-RU" b="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МЧС России </a:t>
          </a:r>
          <a:r>
            <a:rPr lang="ru-RU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зарегистрированы Министерством юстиции </a:t>
          </a:r>
          <a:r>
            <a:rPr lang="ru-RU" b="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Российской Федерации</a:t>
          </a:r>
          <a:endParaRPr lang="ru-RU" b="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E11AEB78-F094-413E-A9E6-A735919194E4}" type="parTrans" cxnId="{844F7791-BBFF-4C46-9919-2EC08D364B50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2D0FA052-3DE2-4DF7-B5D6-0FC3795357AA}" type="sibTrans" cxnId="{844F7791-BBFF-4C46-9919-2EC08D364B50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2DFFF8DD-68A4-4014-A5FA-F5EBF6A18084}" type="pres">
      <dgm:prSet presAssocID="{A7C87801-1059-4E4B-8F18-0767BF489FC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B5F6528-8A75-47BD-8AD0-D4523B18CFCA}" type="pres">
      <dgm:prSet presAssocID="{B0B62927-46E2-4049-ACC5-E5797B03BF06}" presName="vertOne" presStyleCnt="0"/>
      <dgm:spPr/>
    </dgm:pt>
    <dgm:pt modelId="{EE3E5736-FBAC-4F35-92A4-1250ABFBE24D}" type="pres">
      <dgm:prSet presAssocID="{B0B62927-46E2-4049-ACC5-E5797B03BF06}" presName="txOne" presStyleLbl="node0" presStyleIdx="0" presStyleCnt="1" custScaleY="28799" custLinFactNeighborX="19" custLinFactNeighborY="-321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A5609D-1A6D-4E6D-99F1-6D0E8ACD3741}" type="pres">
      <dgm:prSet presAssocID="{B0B62927-46E2-4049-ACC5-E5797B03BF06}" presName="parTransOne" presStyleCnt="0"/>
      <dgm:spPr/>
    </dgm:pt>
    <dgm:pt modelId="{4DBF9283-985C-476B-BCAB-9227099F4597}" type="pres">
      <dgm:prSet presAssocID="{B0B62927-46E2-4049-ACC5-E5797B03BF06}" presName="horzOne" presStyleCnt="0"/>
      <dgm:spPr/>
    </dgm:pt>
    <dgm:pt modelId="{5D6AFEE1-F504-4500-895F-BF169E9AA99A}" type="pres">
      <dgm:prSet presAssocID="{DDDA6516-EAEC-483F-9D55-D3CB089B649E}" presName="vertTwo" presStyleCnt="0"/>
      <dgm:spPr/>
    </dgm:pt>
    <dgm:pt modelId="{FD9DF41D-3398-4C57-98C3-33B6EE37311F}" type="pres">
      <dgm:prSet presAssocID="{DDDA6516-EAEC-483F-9D55-D3CB089B649E}" presName="txTwo" presStyleLbl="node2" presStyleIdx="0" presStyleCnt="3" custScaleY="47700" custLinFactNeighborY="45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847050-558A-4313-8CAB-BAF17ED46469}" type="pres">
      <dgm:prSet presAssocID="{DDDA6516-EAEC-483F-9D55-D3CB089B649E}" presName="horzTwo" presStyleCnt="0"/>
      <dgm:spPr/>
    </dgm:pt>
    <dgm:pt modelId="{67586D62-B7FB-4ADC-A22A-5FB4257F9528}" type="pres">
      <dgm:prSet presAssocID="{A89CF336-4C1B-4E00-8C18-23EE0370B3D4}" presName="sibSpaceTwo" presStyleCnt="0"/>
      <dgm:spPr/>
    </dgm:pt>
    <dgm:pt modelId="{567F6817-4ACA-42D1-8DA1-210AD0F539ED}" type="pres">
      <dgm:prSet presAssocID="{C71C6F33-4BDC-4D53-B762-E3427CA90A6F}" presName="vertTwo" presStyleCnt="0"/>
      <dgm:spPr/>
    </dgm:pt>
    <dgm:pt modelId="{76B6C66A-B2A8-4F3D-B427-8E400391EE71}" type="pres">
      <dgm:prSet presAssocID="{C71C6F33-4BDC-4D53-B762-E3427CA90A6F}" presName="txTwo" presStyleLbl="node2" presStyleIdx="1" presStyleCnt="3" custScaleY="47700" custLinFactNeighborY="45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5DF27D-0E07-4CA9-8CA8-A2B41C3B54B6}" type="pres">
      <dgm:prSet presAssocID="{C71C6F33-4BDC-4D53-B762-E3427CA90A6F}" presName="horzTwo" presStyleCnt="0"/>
      <dgm:spPr/>
    </dgm:pt>
    <dgm:pt modelId="{EA309B42-8E4D-4845-A666-AB171A5D4811}" type="pres">
      <dgm:prSet presAssocID="{1FDD4847-E5D6-4E84-9D58-31EBC83F2BC0}" presName="sibSpaceTwo" presStyleCnt="0"/>
      <dgm:spPr/>
    </dgm:pt>
    <dgm:pt modelId="{D20C7CA2-9F6E-469E-BD10-4F98891458FC}" type="pres">
      <dgm:prSet presAssocID="{DD5D0F2C-1B29-4838-9FE3-889BB51669DF}" presName="vertTwo" presStyleCnt="0"/>
      <dgm:spPr/>
    </dgm:pt>
    <dgm:pt modelId="{14F7D394-70AF-401E-AB42-783B85D27044}" type="pres">
      <dgm:prSet presAssocID="{DD5D0F2C-1B29-4838-9FE3-889BB51669DF}" presName="txTwo" presStyleLbl="node2" presStyleIdx="2" presStyleCnt="3" custScaleY="47700" custLinFactNeighborY="45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88A23A-0745-4AFF-9755-7D4799AA33AC}" type="pres">
      <dgm:prSet presAssocID="{DD5D0F2C-1B29-4838-9FE3-889BB51669DF}" presName="horzTwo" presStyleCnt="0"/>
      <dgm:spPr/>
    </dgm:pt>
  </dgm:ptLst>
  <dgm:cxnLst>
    <dgm:cxn modelId="{7E781940-69C8-464E-B22D-D1F82FA01ABC}" srcId="{B0B62927-46E2-4049-ACC5-E5797B03BF06}" destId="{DDDA6516-EAEC-483F-9D55-D3CB089B649E}" srcOrd="0" destOrd="0" parTransId="{12F2F6A3-D111-424E-AD9D-2881F054FC63}" sibTransId="{A89CF336-4C1B-4E00-8C18-23EE0370B3D4}"/>
    <dgm:cxn modelId="{A458A2A8-4BED-4595-B04F-54672D542317}" srcId="{A7C87801-1059-4E4B-8F18-0767BF489FC8}" destId="{B0B62927-46E2-4049-ACC5-E5797B03BF06}" srcOrd="0" destOrd="0" parTransId="{16E02518-69F1-4AC5-B994-58420A3F112D}" sibTransId="{D5D62315-A161-44E8-981F-FCBCB843D9E2}"/>
    <dgm:cxn modelId="{C19F7855-2A8C-46CE-BE21-DA1641F0E348}" type="presOf" srcId="{DDDA6516-EAEC-483F-9D55-D3CB089B649E}" destId="{FD9DF41D-3398-4C57-98C3-33B6EE37311F}" srcOrd="0" destOrd="0" presId="urn:microsoft.com/office/officeart/2005/8/layout/hierarchy4"/>
    <dgm:cxn modelId="{B0ED1886-EA45-48B3-A23E-15FBC79292A2}" srcId="{B0B62927-46E2-4049-ACC5-E5797B03BF06}" destId="{C71C6F33-4BDC-4D53-B762-E3427CA90A6F}" srcOrd="1" destOrd="0" parTransId="{EE399A6C-74ED-4BA8-8129-6DE2DFF94005}" sibTransId="{1FDD4847-E5D6-4E84-9D58-31EBC83F2BC0}"/>
    <dgm:cxn modelId="{2B2E647B-D074-4D14-BA66-090F27A1CECC}" type="presOf" srcId="{DD5D0F2C-1B29-4838-9FE3-889BB51669DF}" destId="{14F7D394-70AF-401E-AB42-783B85D27044}" srcOrd="0" destOrd="0" presId="urn:microsoft.com/office/officeart/2005/8/layout/hierarchy4"/>
    <dgm:cxn modelId="{D30EBA86-A154-4F11-8DD8-88C507135433}" type="presOf" srcId="{A7C87801-1059-4E4B-8F18-0767BF489FC8}" destId="{2DFFF8DD-68A4-4014-A5FA-F5EBF6A18084}" srcOrd="0" destOrd="0" presId="urn:microsoft.com/office/officeart/2005/8/layout/hierarchy4"/>
    <dgm:cxn modelId="{844F7791-BBFF-4C46-9919-2EC08D364B50}" srcId="{B0B62927-46E2-4049-ACC5-E5797B03BF06}" destId="{DD5D0F2C-1B29-4838-9FE3-889BB51669DF}" srcOrd="2" destOrd="0" parTransId="{E11AEB78-F094-413E-A9E6-A735919194E4}" sibTransId="{2D0FA052-3DE2-4DF7-B5D6-0FC3795357AA}"/>
    <dgm:cxn modelId="{27C3241C-5469-4B5A-A1FD-54299CF3CA5A}" type="presOf" srcId="{C71C6F33-4BDC-4D53-B762-E3427CA90A6F}" destId="{76B6C66A-B2A8-4F3D-B427-8E400391EE71}" srcOrd="0" destOrd="0" presId="urn:microsoft.com/office/officeart/2005/8/layout/hierarchy4"/>
    <dgm:cxn modelId="{E748F114-B645-4548-8148-ECEB311705AF}" type="presOf" srcId="{B0B62927-46E2-4049-ACC5-E5797B03BF06}" destId="{EE3E5736-FBAC-4F35-92A4-1250ABFBE24D}" srcOrd="0" destOrd="0" presId="urn:microsoft.com/office/officeart/2005/8/layout/hierarchy4"/>
    <dgm:cxn modelId="{4548565D-D990-4E9B-A47A-29E73D96EA8C}" type="presParOf" srcId="{2DFFF8DD-68A4-4014-A5FA-F5EBF6A18084}" destId="{4B5F6528-8A75-47BD-8AD0-D4523B18CFCA}" srcOrd="0" destOrd="0" presId="urn:microsoft.com/office/officeart/2005/8/layout/hierarchy4"/>
    <dgm:cxn modelId="{7AB1DB94-F1B2-4321-A2C9-755AFBDE2B46}" type="presParOf" srcId="{4B5F6528-8A75-47BD-8AD0-D4523B18CFCA}" destId="{EE3E5736-FBAC-4F35-92A4-1250ABFBE24D}" srcOrd="0" destOrd="0" presId="urn:microsoft.com/office/officeart/2005/8/layout/hierarchy4"/>
    <dgm:cxn modelId="{5FE5EC16-A5B0-4566-ACD7-E7421D7B9803}" type="presParOf" srcId="{4B5F6528-8A75-47BD-8AD0-D4523B18CFCA}" destId="{04A5609D-1A6D-4E6D-99F1-6D0E8ACD3741}" srcOrd="1" destOrd="0" presId="urn:microsoft.com/office/officeart/2005/8/layout/hierarchy4"/>
    <dgm:cxn modelId="{D89C74C9-35FA-4CDE-AFD3-F658E1D34B2B}" type="presParOf" srcId="{4B5F6528-8A75-47BD-8AD0-D4523B18CFCA}" destId="{4DBF9283-985C-476B-BCAB-9227099F4597}" srcOrd="2" destOrd="0" presId="urn:microsoft.com/office/officeart/2005/8/layout/hierarchy4"/>
    <dgm:cxn modelId="{51531D91-4F50-4657-9347-A239462EFF04}" type="presParOf" srcId="{4DBF9283-985C-476B-BCAB-9227099F4597}" destId="{5D6AFEE1-F504-4500-895F-BF169E9AA99A}" srcOrd="0" destOrd="0" presId="urn:microsoft.com/office/officeart/2005/8/layout/hierarchy4"/>
    <dgm:cxn modelId="{10161690-1A1E-4DFA-9C54-3013FF2B8682}" type="presParOf" srcId="{5D6AFEE1-F504-4500-895F-BF169E9AA99A}" destId="{FD9DF41D-3398-4C57-98C3-33B6EE37311F}" srcOrd="0" destOrd="0" presId="urn:microsoft.com/office/officeart/2005/8/layout/hierarchy4"/>
    <dgm:cxn modelId="{A9E50E11-708F-498B-BCB3-0BCE70B865C8}" type="presParOf" srcId="{5D6AFEE1-F504-4500-895F-BF169E9AA99A}" destId="{A3847050-558A-4313-8CAB-BAF17ED46469}" srcOrd="1" destOrd="0" presId="urn:microsoft.com/office/officeart/2005/8/layout/hierarchy4"/>
    <dgm:cxn modelId="{518F236F-2628-41BB-853C-900F4C98B432}" type="presParOf" srcId="{4DBF9283-985C-476B-BCAB-9227099F4597}" destId="{67586D62-B7FB-4ADC-A22A-5FB4257F9528}" srcOrd="1" destOrd="0" presId="urn:microsoft.com/office/officeart/2005/8/layout/hierarchy4"/>
    <dgm:cxn modelId="{26C457A4-A92F-43DB-9A26-D72421A4EB8B}" type="presParOf" srcId="{4DBF9283-985C-476B-BCAB-9227099F4597}" destId="{567F6817-4ACA-42D1-8DA1-210AD0F539ED}" srcOrd="2" destOrd="0" presId="urn:microsoft.com/office/officeart/2005/8/layout/hierarchy4"/>
    <dgm:cxn modelId="{579BA1E1-D53A-4A00-AE72-13119D8BD114}" type="presParOf" srcId="{567F6817-4ACA-42D1-8DA1-210AD0F539ED}" destId="{76B6C66A-B2A8-4F3D-B427-8E400391EE71}" srcOrd="0" destOrd="0" presId="urn:microsoft.com/office/officeart/2005/8/layout/hierarchy4"/>
    <dgm:cxn modelId="{A3E4478D-15D1-4183-9BC8-D55B37C03EA7}" type="presParOf" srcId="{567F6817-4ACA-42D1-8DA1-210AD0F539ED}" destId="{AC5DF27D-0E07-4CA9-8CA8-A2B41C3B54B6}" srcOrd="1" destOrd="0" presId="urn:microsoft.com/office/officeart/2005/8/layout/hierarchy4"/>
    <dgm:cxn modelId="{AF4F6F9D-DEF3-4400-B314-D7C41B640C9E}" type="presParOf" srcId="{4DBF9283-985C-476B-BCAB-9227099F4597}" destId="{EA309B42-8E4D-4845-A666-AB171A5D4811}" srcOrd="3" destOrd="0" presId="urn:microsoft.com/office/officeart/2005/8/layout/hierarchy4"/>
    <dgm:cxn modelId="{2897BAE8-32DE-47D7-B3A0-6C0CC7F2A7BC}" type="presParOf" srcId="{4DBF9283-985C-476B-BCAB-9227099F4597}" destId="{D20C7CA2-9F6E-469E-BD10-4F98891458FC}" srcOrd="4" destOrd="0" presId="urn:microsoft.com/office/officeart/2005/8/layout/hierarchy4"/>
    <dgm:cxn modelId="{5CF715B3-D010-4424-9BE8-252EFFE60D13}" type="presParOf" srcId="{D20C7CA2-9F6E-469E-BD10-4F98891458FC}" destId="{14F7D394-70AF-401E-AB42-783B85D27044}" srcOrd="0" destOrd="0" presId="urn:microsoft.com/office/officeart/2005/8/layout/hierarchy4"/>
    <dgm:cxn modelId="{606FF85C-8F67-48E8-9771-CDB87C2B685E}" type="presParOf" srcId="{D20C7CA2-9F6E-469E-BD10-4F98891458FC}" destId="{3A88A23A-0745-4AFF-9755-7D4799AA33AC}" srcOrd="1" destOrd="0" presId="urn:microsoft.com/office/officeart/2005/8/layout/hierarchy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E5736-FBAC-4F35-92A4-1250ABFBE24D}">
      <dsp:nvSpPr>
        <dsp:cNvPr id="0" name=""/>
        <dsp:cNvSpPr/>
      </dsp:nvSpPr>
      <dsp:spPr>
        <a:xfrm>
          <a:off x="5233" y="58688"/>
          <a:ext cx="9521743" cy="12179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15 нормативных актов</a:t>
          </a:r>
          <a:endParaRPr lang="ru-RU" sz="5400" b="1" kern="120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sp:txBody>
      <dsp:txXfrm>
        <a:off x="40905" y="94360"/>
        <a:ext cx="9450399" cy="1146594"/>
      </dsp:txXfrm>
    </dsp:sp>
    <dsp:sp modelId="{FD9DF41D-3398-4C57-98C3-33B6EE37311F}">
      <dsp:nvSpPr>
        <dsp:cNvPr id="0" name=""/>
        <dsp:cNvSpPr/>
      </dsp:nvSpPr>
      <dsp:spPr>
        <a:xfrm>
          <a:off x="3424" y="2172200"/>
          <a:ext cx="3005600" cy="2017280"/>
        </a:xfrm>
        <a:prstGeom prst="roundRect">
          <a:avLst>
            <a:gd name="adj" fmla="val 10000"/>
          </a:avLst>
        </a:prstGeom>
        <a:solidFill>
          <a:srgbClr val="92D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1 постановление </a:t>
          </a:r>
          <a:r>
            <a:rPr lang="ru-RU" sz="2000" b="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Правительства Российской Федерации</a:t>
          </a:r>
          <a:endParaRPr lang="ru-RU" sz="2000" b="0" kern="120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sp:txBody>
      <dsp:txXfrm>
        <a:off x="62508" y="2231284"/>
        <a:ext cx="2887432" cy="1899112"/>
      </dsp:txXfrm>
    </dsp:sp>
    <dsp:sp modelId="{76B6C66A-B2A8-4F3D-B427-8E400391EE71}">
      <dsp:nvSpPr>
        <dsp:cNvPr id="0" name=""/>
        <dsp:cNvSpPr/>
      </dsp:nvSpPr>
      <dsp:spPr>
        <a:xfrm>
          <a:off x="3261495" y="2172200"/>
          <a:ext cx="3005600" cy="2017280"/>
        </a:xfrm>
        <a:prstGeom prst="roundRect">
          <a:avLst>
            <a:gd name="adj" fmla="val 10000"/>
          </a:avLst>
        </a:prstGeom>
        <a:solidFill>
          <a:srgbClr val="92D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14 приказов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МЧС России</a:t>
          </a:r>
          <a:endParaRPr lang="ru-RU" sz="2000" b="0" kern="120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sp:txBody>
      <dsp:txXfrm>
        <a:off x="3320579" y="2231284"/>
        <a:ext cx="2887432" cy="1899112"/>
      </dsp:txXfrm>
    </dsp:sp>
    <dsp:sp modelId="{14F7D394-70AF-401E-AB42-783B85D27044}">
      <dsp:nvSpPr>
        <dsp:cNvPr id="0" name=""/>
        <dsp:cNvSpPr/>
      </dsp:nvSpPr>
      <dsp:spPr>
        <a:xfrm>
          <a:off x="6519566" y="2172200"/>
          <a:ext cx="3005600" cy="2017280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3 приказа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МЧС России </a:t>
          </a:r>
          <a:r>
            <a:rPr lang="ru-RU" sz="20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зарегистрированы Министерством юстиции </a:t>
          </a:r>
          <a:r>
            <a:rPr lang="ru-RU" sz="2000" b="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Российской Федерации</a:t>
          </a:r>
          <a:endParaRPr lang="ru-RU" sz="2000" b="0" kern="120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sp:txBody>
      <dsp:txXfrm>
        <a:off x="6578650" y="2231284"/>
        <a:ext cx="2887432" cy="1899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4307821" cy="33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9" tIns="45464" rIns="90929" bIns="45464" numCol="1" anchor="t" anchorCtr="0" compatLnSpc="1">
            <a:prstTxWarp prst="textNoShape">
              <a:avLst/>
            </a:prstTxWarp>
          </a:bodyPr>
          <a:lstStyle>
            <a:lvl1pPr algn="l" defTabSz="908730" eaLnBrk="0" hangingPunct="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1523" y="2"/>
            <a:ext cx="4305499" cy="33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9" tIns="45464" rIns="90929" bIns="45464" numCol="1" anchor="t" anchorCtr="0" compatLnSpc="1">
            <a:prstTxWarp prst="textNoShape">
              <a:avLst/>
            </a:prstTxWarp>
          </a:bodyPr>
          <a:lstStyle>
            <a:lvl1pPr algn="r" defTabSz="908730" eaLnBrk="0" hangingPunct="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16D6F08-3D45-46C3-8C56-8D68F0DAA6D4}" type="datetimeFigureOut">
              <a:rPr lang="ru-RU"/>
              <a:pPr>
                <a:defRPr/>
              </a:pPr>
              <a:t>30.05.2022</a:t>
            </a:fld>
            <a:endParaRPr lang="ru-RU" dirty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65117"/>
            <a:ext cx="4307821" cy="33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9" tIns="45464" rIns="90929" bIns="45464" numCol="1" anchor="b" anchorCtr="0" compatLnSpc="1">
            <a:prstTxWarp prst="textNoShape">
              <a:avLst/>
            </a:prstTxWarp>
          </a:bodyPr>
          <a:lstStyle>
            <a:lvl1pPr algn="l" defTabSz="908730" eaLnBrk="0" hangingPunct="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1523" y="6465117"/>
            <a:ext cx="4305499" cy="33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29" tIns="45464" rIns="90929" bIns="45464" numCol="1" anchor="b" anchorCtr="0" compatLnSpc="1">
            <a:prstTxWarp prst="textNoShape">
              <a:avLst/>
            </a:prstTxWarp>
          </a:bodyPr>
          <a:lstStyle>
            <a:lvl1pPr algn="r" defTabSz="908730" eaLnBrk="0" hangingPunct="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7EABEAC-9309-480F-B714-0BC381E2F3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613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4307821" cy="33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9" tIns="45464" rIns="90929" bIns="45464" numCol="1" anchor="t" anchorCtr="0" compatLnSpc="1">
            <a:prstTxWarp prst="textNoShape">
              <a:avLst/>
            </a:prstTxWarp>
          </a:bodyPr>
          <a:lstStyle>
            <a:lvl1pPr algn="l" defTabSz="90873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1523" y="2"/>
            <a:ext cx="4305499" cy="33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9" tIns="45464" rIns="90929" bIns="45464" numCol="1" anchor="t" anchorCtr="0" compatLnSpc="1">
            <a:prstTxWarp prst="textNoShape">
              <a:avLst/>
            </a:prstTxWarp>
          </a:bodyPr>
          <a:lstStyle>
            <a:lvl1pPr algn="r" defTabSz="90873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7375" y="509588"/>
            <a:ext cx="3684588" cy="2551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934" y="3232016"/>
            <a:ext cx="7953793" cy="30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9" tIns="45464" rIns="90929" bIns="454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65117"/>
            <a:ext cx="4307821" cy="33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9" tIns="45464" rIns="90929" bIns="45464" numCol="1" anchor="b" anchorCtr="0" compatLnSpc="1">
            <a:prstTxWarp prst="textNoShape">
              <a:avLst/>
            </a:prstTxWarp>
          </a:bodyPr>
          <a:lstStyle>
            <a:lvl1pPr algn="l" defTabSz="90873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1523" y="6465117"/>
            <a:ext cx="4305499" cy="33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9" tIns="45464" rIns="90929" bIns="45464" numCol="1" anchor="b" anchorCtr="0" compatLnSpc="1">
            <a:prstTxWarp prst="textNoShape">
              <a:avLst/>
            </a:prstTxWarp>
          </a:bodyPr>
          <a:lstStyle>
            <a:lvl1pPr algn="r" defTabSz="90873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0AE0405-621F-495D-92B3-804474F416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969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37997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7822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1827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58508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005692" algn="l" defTabSz="80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406815" algn="l" defTabSz="80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807951" algn="l" defTabSz="80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209082" algn="l" defTabSz="80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93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565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5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8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54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86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75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388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2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9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89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2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57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81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35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48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1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7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64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5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81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1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88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66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85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7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3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58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68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5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60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17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81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50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734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08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8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95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422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7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84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2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18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6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39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9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948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9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3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15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276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67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32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40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29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932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49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7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42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19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3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5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28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37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91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06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70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85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1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42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87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41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50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4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6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97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53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5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8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29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20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79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37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17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29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21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03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783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7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7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095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0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17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768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6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5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25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72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0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1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57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17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89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5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87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0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89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7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01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14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06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2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49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1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49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75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48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00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97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82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9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45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57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82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67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93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71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3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3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6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33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6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42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300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0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98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89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54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45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41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34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062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32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45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6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616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7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765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34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13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33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9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19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72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102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2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6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539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7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7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7793" r:id="rId1"/>
    <p:sldLayoutId id="2147527794" r:id="rId2"/>
    <p:sldLayoutId id="2147527795" r:id="rId3"/>
    <p:sldLayoutId id="2147527796" r:id="rId4"/>
    <p:sldLayoutId id="2147527797" r:id="rId5"/>
    <p:sldLayoutId id="2147527798" r:id="rId6"/>
    <p:sldLayoutId id="2147527799" r:id="rId7"/>
    <p:sldLayoutId id="2147527800" r:id="rId8"/>
    <p:sldLayoutId id="2147527801" r:id="rId9"/>
    <p:sldLayoutId id="2147527802" r:id="rId10"/>
    <p:sldLayoutId id="214752780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4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913" r:id="rId1"/>
    <p:sldLayoutId id="2147527914" r:id="rId2"/>
    <p:sldLayoutId id="2147527915" r:id="rId3"/>
    <p:sldLayoutId id="2147527916" r:id="rId4"/>
    <p:sldLayoutId id="2147527917" r:id="rId5"/>
    <p:sldLayoutId id="2147527918" r:id="rId6"/>
    <p:sldLayoutId id="2147527919" r:id="rId7"/>
    <p:sldLayoutId id="2147527920" r:id="rId8"/>
    <p:sldLayoutId id="2147527921" r:id="rId9"/>
    <p:sldLayoutId id="2147527922" r:id="rId10"/>
    <p:sldLayoutId id="214752792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925" r:id="rId1"/>
    <p:sldLayoutId id="2147527926" r:id="rId2"/>
    <p:sldLayoutId id="2147527927" r:id="rId3"/>
    <p:sldLayoutId id="2147527928" r:id="rId4"/>
    <p:sldLayoutId id="2147527929" r:id="rId5"/>
    <p:sldLayoutId id="2147527930" r:id="rId6"/>
    <p:sldLayoutId id="2147527931" r:id="rId7"/>
    <p:sldLayoutId id="2147527932" r:id="rId8"/>
    <p:sldLayoutId id="2147527933" r:id="rId9"/>
    <p:sldLayoutId id="2147527934" r:id="rId10"/>
    <p:sldLayoutId id="214752793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2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937" r:id="rId1"/>
    <p:sldLayoutId id="2147527938" r:id="rId2"/>
    <p:sldLayoutId id="2147527939" r:id="rId3"/>
    <p:sldLayoutId id="2147527940" r:id="rId4"/>
    <p:sldLayoutId id="2147527941" r:id="rId5"/>
    <p:sldLayoutId id="2147527942" r:id="rId6"/>
    <p:sldLayoutId id="2147527943" r:id="rId7"/>
    <p:sldLayoutId id="2147527944" r:id="rId8"/>
    <p:sldLayoutId id="2147527945" r:id="rId9"/>
    <p:sldLayoutId id="2147527946" r:id="rId10"/>
    <p:sldLayoutId id="214752794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6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961" r:id="rId1"/>
    <p:sldLayoutId id="2147527962" r:id="rId2"/>
    <p:sldLayoutId id="2147527963" r:id="rId3"/>
    <p:sldLayoutId id="2147527964" r:id="rId4"/>
    <p:sldLayoutId id="2147527965" r:id="rId5"/>
    <p:sldLayoutId id="2147527966" r:id="rId6"/>
    <p:sldLayoutId id="2147527967" r:id="rId7"/>
    <p:sldLayoutId id="2147527968" r:id="rId8"/>
    <p:sldLayoutId id="2147527969" r:id="rId9"/>
    <p:sldLayoutId id="2147527970" r:id="rId10"/>
    <p:sldLayoutId id="21475279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4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973" r:id="rId1"/>
    <p:sldLayoutId id="2147527974" r:id="rId2"/>
    <p:sldLayoutId id="2147527975" r:id="rId3"/>
    <p:sldLayoutId id="2147527976" r:id="rId4"/>
    <p:sldLayoutId id="2147527977" r:id="rId5"/>
    <p:sldLayoutId id="2147527978" r:id="rId6"/>
    <p:sldLayoutId id="2147527979" r:id="rId7"/>
    <p:sldLayoutId id="2147527980" r:id="rId8"/>
    <p:sldLayoutId id="2147527981" r:id="rId9"/>
    <p:sldLayoutId id="2147527982" r:id="rId10"/>
    <p:sldLayoutId id="21475279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8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985" r:id="rId1"/>
    <p:sldLayoutId id="2147527986" r:id="rId2"/>
    <p:sldLayoutId id="2147527987" r:id="rId3"/>
    <p:sldLayoutId id="2147527988" r:id="rId4"/>
    <p:sldLayoutId id="2147527989" r:id="rId5"/>
    <p:sldLayoutId id="2147527990" r:id="rId6"/>
    <p:sldLayoutId id="2147527991" r:id="rId7"/>
    <p:sldLayoutId id="2147527992" r:id="rId8"/>
    <p:sldLayoutId id="2147527993" r:id="rId9"/>
    <p:sldLayoutId id="2147527994" r:id="rId10"/>
    <p:sldLayoutId id="21475279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6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997" r:id="rId1"/>
    <p:sldLayoutId id="2147527998" r:id="rId2"/>
    <p:sldLayoutId id="2147527999" r:id="rId3"/>
    <p:sldLayoutId id="2147528000" r:id="rId4"/>
    <p:sldLayoutId id="2147528001" r:id="rId5"/>
    <p:sldLayoutId id="2147528002" r:id="rId6"/>
    <p:sldLayoutId id="2147528003" r:id="rId7"/>
    <p:sldLayoutId id="2147528004" r:id="rId8"/>
    <p:sldLayoutId id="2147528005" r:id="rId9"/>
    <p:sldLayoutId id="2147528006" r:id="rId10"/>
    <p:sldLayoutId id="21475280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1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805" r:id="rId1"/>
    <p:sldLayoutId id="2147527806" r:id="rId2"/>
    <p:sldLayoutId id="2147527807" r:id="rId3"/>
    <p:sldLayoutId id="2147527808" r:id="rId4"/>
    <p:sldLayoutId id="2147527809" r:id="rId5"/>
    <p:sldLayoutId id="2147527810" r:id="rId6"/>
    <p:sldLayoutId id="2147527811" r:id="rId7"/>
    <p:sldLayoutId id="2147527812" r:id="rId8"/>
    <p:sldLayoutId id="2147527813" r:id="rId9"/>
    <p:sldLayoutId id="2147527814" r:id="rId10"/>
    <p:sldLayoutId id="214752781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817" r:id="rId1"/>
    <p:sldLayoutId id="2147527818" r:id="rId2"/>
    <p:sldLayoutId id="2147527819" r:id="rId3"/>
    <p:sldLayoutId id="2147527820" r:id="rId4"/>
    <p:sldLayoutId id="2147527821" r:id="rId5"/>
    <p:sldLayoutId id="2147527822" r:id="rId6"/>
    <p:sldLayoutId id="2147527823" r:id="rId7"/>
    <p:sldLayoutId id="2147527824" r:id="rId8"/>
    <p:sldLayoutId id="2147527825" r:id="rId9"/>
    <p:sldLayoutId id="2147527826" r:id="rId10"/>
    <p:sldLayoutId id="214752782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8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829" r:id="rId1"/>
    <p:sldLayoutId id="2147527830" r:id="rId2"/>
    <p:sldLayoutId id="2147527831" r:id="rId3"/>
    <p:sldLayoutId id="2147527832" r:id="rId4"/>
    <p:sldLayoutId id="2147527833" r:id="rId5"/>
    <p:sldLayoutId id="2147527834" r:id="rId6"/>
    <p:sldLayoutId id="2147527835" r:id="rId7"/>
    <p:sldLayoutId id="2147527836" r:id="rId8"/>
    <p:sldLayoutId id="2147527837" r:id="rId9"/>
    <p:sldLayoutId id="2147527838" r:id="rId10"/>
    <p:sldLayoutId id="214752783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1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841" r:id="rId1"/>
    <p:sldLayoutId id="2147527842" r:id="rId2"/>
    <p:sldLayoutId id="2147527843" r:id="rId3"/>
    <p:sldLayoutId id="2147527844" r:id="rId4"/>
    <p:sldLayoutId id="2147527845" r:id="rId5"/>
    <p:sldLayoutId id="2147527846" r:id="rId6"/>
    <p:sldLayoutId id="2147527847" r:id="rId7"/>
    <p:sldLayoutId id="2147527848" r:id="rId8"/>
    <p:sldLayoutId id="2147527849" r:id="rId9"/>
    <p:sldLayoutId id="2147527850" r:id="rId10"/>
    <p:sldLayoutId id="214752785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7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853" r:id="rId1"/>
    <p:sldLayoutId id="2147527854" r:id="rId2"/>
    <p:sldLayoutId id="2147527855" r:id="rId3"/>
    <p:sldLayoutId id="2147527856" r:id="rId4"/>
    <p:sldLayoutId id="2147527857" r:id="rId5"/>
    <p:sldLayoutId id="2147527858" r:id="rId6"/>
    <p:sldLayoutId id="2147527859" r:id="rId7"/>
    <p:sldLayoutId id="2147527860" r:id="rId8"/>
    <p:sldLayoutId id="2147527861" r:id="rId9"/>
    <p:sldLayoutId id="2147527862" r:id="rId10"/>
    <p:sldLayoutId id="214752786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0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865" r:id="rId1"/>
    <p:sldLayoutId id="2147527866" r:id="rId2"/>
    <p:sldLayoutId id="2147527867" r:id="rId3"/>
    <p:sldLayoutId id="2147527868" r:id="rId4"/>
    <p:sldLayoutId id="2147527869" r:id="rId5"/>
    <p:sldLayoutId id="2147527870" r:id="rId6"/>
    <p:sldLayoutId id="2147527871" r:id="rId7"/>
    <p:sldLayoutId id="2147527872" r:id="rId8"/>
    <p:sldLayoutId id="2147527873" r:id="rId9"/>
    <p:sldLayoutId id="2147527874" r:id="rId10"/>
    <p:sldLayoutId id="214752787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877" r:id="rId1"/>
    <p:sldLayoutId id="2147527878" r:id="rId2"/>
    <p:sldLayoutId id="2147527879" r:id="rId3"/>
    <p:sldLayoutId id="2147527880" r:id="rId4"/>
    <p:sldLayoutId id="2147527881" r:id="rId5"/>
    <p:sldLayoutId id="2147527882" r:id="rId6"/>
    <p:sldLayoutId id="2147527883" r:id="rId7"/>
    <p:sldLayoutId id="2147527884" r:id="rId8"/>
    <p:sldLayoutId id="2147527885" r:id="rId9"/>
    <p:sldLayoutId id="2147527886" r:id="rId10"/>
    <p:sldLayoutId id="214752788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901" r:id="rId1"/>
    <p:sldLayoutId id="2147527902" r:id="rId2"/>
    <p:sldLayoutId id="2147527903" r:id="rId3"/>
    <p:sldLayoutId id="2147527904" r:id="rId4"/>
    <p:sldLayoutId id="2147527905" r:id="rId5"/>
    <p:sldLayoutId id="2147527906" r:id="rId6"/>
    <p:sldLayoutId id="2147527907" r:id="rId7"/>
    <p:sldLayoutId id="2147527908" r:id="rId8"/>
    <p:sldLayoutId id="2147527909" r:id="rId9"/>
    <p:sldLayoutId id="2147527910" r:id="rId10"/>
    <p:sldLayoutId id="214752791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chart" Target="../charts/chart7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6.xml"/><Relationship Id="rId6" Type="http://schemas.openxmlformats.org/officeDocument/2006/relationships/chart" Target="../charts/chart6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0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2.jpeg"/><Relationship Id="rId7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wmf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6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wmf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.wmf"/><Relationship Id="rId7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5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4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6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9.jpeg"/><Relationship Id="rId10" Type="http://schemas.openxmlformats.org/officeDocument/2006/relationships/image" Target="../media/image8.png"/><Relationship Id="rId4" Type="http://schemas.microsoft.com/office/2007/relationships/hdphoto" Target="../media/hdphoto3.wdp"/><Relationship Id="rId9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2.png"/><Relationship Id="rId7" Type="http://schemas.openxmlformats.org/officeDocument/2006/relationships/image" Target="../media/image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6.png"/><Relationship Id="rId5" Type="http://schemas.openxmlformats.org/officeDocument/2006/relationships/image" Target="../media/image4.wmf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4.wmf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6.png"/><Relationship Id="rId7" Type="http://schemas.openxmlformats.org/officeDocument/2006/relationships/image" Target="../media/image81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4.wmf"/><Relationship Id="rId7" Type="http://schemas.openxmlformats.org/officeDocument/2006/relationships/image" Target="../media/image85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8.jpeg"/><Relationship Id="rId7" Type="http://schemas.openxmlformats.org/officeDocument/2006/relationships/image" Target="../media/image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6.png"/><Relationship Id="rId5" Type="http://schemas.openxmlformats.org/officeDocument/2006/relationships/image" Target="../media/image4.wmf"/><Relationship Id="rId4" Type="http://schemas.microsoft.com/office/2007/relationships/hdphoto" Target="../media/hdphoto6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92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91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loktev\Desktop\БУКЛЕТ\логотип медицин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3" y="4482814"/>
            <a:ext cx="1413610" cy="1355372"/>
          </a:xfrm>
          <a:prstGeom prst="rect">
            <a:avLst/>
          </a:prstGeom>
          <a:effectLst>
            <a:glow rad="292100">
              <a:schemeClr val="bg1"/>
            </a:glow>
            <a:outerShdw blurRad="50800" dist="38100" dir="17040000" algn="tr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271676" y="8043450"/>
            <a:ext cx="9905999" cy="538926"/>
            <a:chOff x="0" y="4650632"/>
            <a:chExt cx="9143999" cy="506673"/>
          </a:xfrm>
        </p:grpSpPr>
        <p:grpSp>
          <p:nvGrpSpPr>
            <p:cNvPr id="16" name="Группа 7"/>
            <p:cNvGrpSpPr>
              <a:grpSpLocks/>
            </p:cNvGrpSpPr>
            <p:nvPr/>
          </p:nvGrpSpPr>
          <p:grpSpPr bwMode="auto">
            <a:xfrm>
              <a:off x="0" y="4784821"/>
              <a:ext cx="9143999" cy="254000"/>
              <a:chOff x="0" y="6404550"/>
              <a:chExt cx="9144000" cy="45720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700015" y="4650632"/>
              <a:ext cx="386412" cy="484164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6" name="Picture 2" descr="I:\ФОТОШОП\ОТКРЫТКИ\29f9bf9508e2d3847aea81933eb1bbc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6" y="4670034"/>
              <a:ext cx="444780" cy="445077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024" y="4654176"/>
              <a:ext cx="521377" cy="503129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2675" y="3573106"/>
            <a:ext cx="10055622" cy="582475"/>
          </a:xfrm>
          <a:effectLst>
            <a:glow rad="749300">
              <a:schemeClr val="accent1">
                <a:alpha val="40000"/>
              </a:schemeClr>
            </a:glow>
          </a:effectLst>
        </p:spPr>
        <p:txBody>
          <a:bodyPr vert="horz" lIns="107287" tIns="53643" rIns="107287" bIns="53643" rtlCol="0" anchor="t" anchorCtr="0">
            <a:noAutofit/>
          </a:bodyPr>
          <a:lstStyle/>
          <a:p>
            <a:pPr marL="214573" algn="ctr">
              <a:spcBef>
                <a:spcPct val="0"/>
              </a:spcBef>
              <a:buSzPct val="128000"/>
            </a:pPr>
            <a:r>
              <a:rPr lang="ru-RU" sz="2700" b="1" dirty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Управления </a:t>
            </a:r>
            <a:r>
              <a:rPr lang="ru-RU" sz="2700" b="1" dirty="0" err="1" smtClean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медико</a:t>
            </a:r>
            <a:r>
              <a:rPr lang="ru-RU" sz="2700" b="1" dirty="0" smtClean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 - психологического </a:t>
            </a:r>
            <a:r>
              <a:rPr lang="ru-RU" sz="2700" b="1" dirty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обеспечения</a:t>
            </a:r>
          </a:p>
          <a:p>
            <a:pPr marL="214573" algn="ctr">
              <a:spcBef>
                <a:spcPct val="0"/>
              </a:spcBef>
              <a:buSzPct val="128000"/>
            </a:pPr>
            <a:r>
              <a:rPr lang="ru-RU" sz="2700" b="1" dirty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 МЧС России за 2020 год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161261" y="2405154"/>
            <a:ext cx="9502848" cy="1290853"/>
          </a:xfrm>
          <a:effectLst>
            <a:glow rad="749300">
              <a:schemeClr val="accent1">
                <a:alpha val="40000"/>
              </a:schemeClr>
            </a:glow>
          </a:effectLst>
        </p:spPr>
        <p:txBody>
          <a:bodyPr/>
          <a:lstStyle/>
          <a:p>
            <a:pPr marL="214573" indent="0" algn="ctr">
              <a:buNone/>
            </a:pPr>
            <a:r>
              <a:rPr lang="ru-RU" sz="5200" dirty="0">
                <a:solidFill>
                  <a:schemeClr val="tx1"/>
                </a:solidFill>
                <a:effectLst>
                  <a:glow rad="7747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ngsana New" panose="02020603050405020304" pitchFamily="18" charset="-34"/>
              </a:rPr>
              <a:t>ИТОГИ ДЕЯТЕЛЬНОСТИ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88007" y="4556854"/>
            <a:ext cx="1012974" cy="1378295"/>
          </a:xfrm>
          <a:prstGeom prst="rect">
            <a:avLst/>
          </a:prstGeom>
          <a:effectLst>
            <a:glow rad="292100">
              <a:schemeClr val="bg1"/>
            </a:glow>
            <a:outerShdw blurRad="50800" dist="38100" dir="17040000" algn="tr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15" name="Picture 2" descr="D:\4. Полезные доки по мед\Логотип МЧС\Attachments_mchs-press@yandex.ru_2020-03-11_15-25-10\Logo_MChS_30-let_FIN-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500" y="5384982"/>
            <a:ext cx="2367525" cy="1303531"/>
          </a:xfrm>
          <a:prstGeom prst="rect">
            <a:avLst/>
          </a:prstGeom>
          <a:effectLst>
            <a:glow rad="292100">
              <a:schemeClr val="bg1"/>
            </a:glow>
            <a:outerShdw blurRad="50800" dist="38100" dir="17040000" algn="tr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603994" y="1952260"/>
            <a:ext cx="4060865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ОТДЕЛ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организации лечебно-профилактической работы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(по штату 5 чел. / по списку 4 чел.)</a:t>
            </a:r>
            <a:endParaRPr lang="ru-RU" sz="115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3995" y="2675473"/>
            <a:ext cx="4060864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планирования медицинского обеспечения и нормативного сопровождения (5 чел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. / 2 чел.)</a:t>
            </a:r>
            <a:endParaRPr lang="ru-RU" sz="115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3995" y="3400845"/>
            <a:ext cx="4060864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медицинского и психологического обеспечения (5 чел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. / 5 чел.)</a:t>
            </a:r>
            <a:endParaRPr lang="ru-RU" sz="1150" b="1" dirty="0">
              <a:solidFill>
                <a:prstClr val="black"/>
              </a:solidFill>
              <a:latin typeface="Cambria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953000" y="806374"/>
            <a:ext cx="0" cy="5292581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026085" y="641283"/>
            <a:ext cx="3033851" cy="323777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4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ШТАТ </a:t>
            </a: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</a:rPr>
              <a:t>УПРАВЛЕНИЯ В 2020 ГОДУ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5677761" y="1819069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лечебно-профилактической работы </a:t>
            </a:r>
            <a:endParaRPr lang="ru-RU" sz="115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algn="ctr" defTabSz="432000">
              <a:spcAft>
                <a:spcPts val="0"/>
              </a:spcAft>
            </a:pP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(</a:t>
            </a: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7 чел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. / 6 чел.)</a:t>
            </a:r>
            <a:endParaRPr lang="ru-RU" sz="115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5674408" y="2514471"/>
            <a:ext cx="3939469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планирования </a:t>
            </a: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медицинского обеспечения и нормативного сопровождения (7 чел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. / 4 чел.)</a:t>
            </a:r>
            <a:endParaRPr lang="ru-RU" sz="115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677761" y="3721443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медицинского и психологического обеспечения (7 чел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. / 6 чел.)</a:t>
            </a:r>
            <a:endParaRPr lang="ru-RU" sz="115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5677761" y="4416290"/>
            <a:ext cx="3936116" cy="39159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  <a:endParaRPr lang="ru-RU" sz="115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algn="ctr" defTabSz="432000">
              <a:spcAft>
                <a:spcPts val="0"/>
              </a:spcAft>
            </a:pP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медицинского </a:t>
            </a: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снабжения (5 чел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. / 2 чел.)</a:t>
            </a:r>
            <a:endParaRPr lang="ru-RU" sz="115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 flipH="1">
            <a:off x="5677761" y="5434412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Отдел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статистического учета и анализа деятельности  </a:t>
            </a:r>
            <a:endParaRPr lang="ru-RU" sz="1150" b="1" dirty="0" smtClean="0">
              <a:solidFill>
                <a:prstClr val="black"/>
              </a:solidFill>
              <a:latin typeface="Cambria" pitchFamily="18" charset="0"/>
            </a:endParaRPr>
          </a:p>
          <a:p>
            <a:pPr algn="ctr" defTabSz="432000">
              <a:spcAft>
                <a:spcPts val="0"/>
              </a:spcAft>
            </a:pP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(</a:t>
            </a: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5 чел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. / 1 чел.)</a:t>
            </a:r>
            <a:endParaRPr lang="ru-RU" sz="1150" b="1" dirty="0">
              <a:solidFill>
                <a:prstClr val="black"/>
              </a:solidFill>
              <a:latin typeface="Cambria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" y="6337480"/>
            <a:ext cx="9905999" cy="538926"/>
            <a:chOff x="0" y="4650632"/>
            <a:chExt cx="9143999" cy="506673"/>
          </a:xfrm>
        </p:grpSpPr>
        <p:grpSp>
          <p:nvGrpSpPr>
            <p:cNvPr id="18" name="Группа 7"/>
            <p:cNvGrpSpPr>
              <a:grpSpLocks/>
            </p:cNvGrpSpPr>
            <p:nvPr/>
          </p:nvGrpSpPr>
          <p:grpSpPr bwMode="auto">
            <a:xfrm>
              <a:off x="0" y="4784821"/>
              <a:ext cx="9143999" cy="254000"/>
              <a:chOff x="0" y="6404550"/>
              <a:chExt cx="9144000" cy="457200"/>
            </a:xfrm>
          </p:grpSpPr>
          <p:sp>
            <p:nvSpPr>
              <p:cNvPr id="31" name="Прямоугольник 30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700015" y="4650632"/>
              <a:ext cx="386412" cy="484164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Picture 2" descr="I:\ФОТОШОП\ОТКРЫТКИ\29f9bf9508e2d3847aea81933eb1bbc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6" y="4670034"/>
              <a:ext cx="444780" cy="445077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024" y="4654176"/>
              <a:ext cx="521377" cy="503129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СТРУКТУРА УПРАВЛЕНИЯ 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4880" y="4124469"/>
            <a:ext cx="3985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Cambria" pitchFamily="18" charset="0"/>
              </a:rPr>
              <a:t>ИТОГО: по штату 17 чел. / по списку 13 чел. 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Cambria" pitchFamily="18" charset="0"/>
              </a:rPr>
              <a:t>(укомплектованность 76,5%)</a:t>
            </a:r>
            <a:endParaRPr lang="ru-RU" sz="1400" b="1" dirty="0">
              <a:solidFill>
                <a:prstClr val="black"/>
              </a:solidFill>
              <a:latin typeface="Cambria" pitchFamily="18" charset="0"/>
            </a:endParaRPr>
          </a:p>
        </p:txBody>
      </p:sp>
      <p:cxnSp>
        <p:nvCxnSpPr>
          <p:cNvPr id="38" name="Прямая соединительная линия 37"/>
          <p:cNvCxnSpPr>
            <a:stCxn id="6" idx="2"/>
            <a:endCxn id="9" idx="0"/>
          </p:cNvCxnSpPr>
          <p:nvPr/>
        </p:nvCxnSpPr>
        <p:spPr>
          <a:xfrm>
            <a:off x="2417889" y="1327979"/>
            <a:ext cx="1" cy="202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170917" y="1012413"/>
            <a:ext cx="4493944" cy="315566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583" tIns="62583" rIns="62583" bIns="6258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FFFF66"/>
                </a:solidFill>
                <a:latin typeface="Cambria" pitchFamily="18" charset="0"/>
              </a:rPr>
              <a:t>Начальник  Управления</a:t>
            </a:r>
            <a:endParaRPr lang="ru-RU" sz="1400" b="1" dirty="0">
              <a:solidFill>
                <a:srgbClr val="FFFF66"/>
              </a:solidFill>
              <a:latin typeface="Cambria" pitchFamily="18" charset="0"/>
            </a:endParaRPr>
          </a:p>
        </p:txBody>
      </p:sp>
      <p:cxnSp>
        <p:nvCxnSpPr>
          <p:cNvPr id="53" name="Соединительная линия уступом 52"/>
          <p:cNvCxnSpPr>
            <a:endCxn id="16" idx="1"/>
          </p:cNvCxnSpPr>
          <p:nvPr/>
        </p:nvCxnSpPr>
        <p:spPr>
          <a:xfrm rot="16200000" flipH="1">
            <a:off x="-573560" y="2516988"/>
            <a:ext cx="2118584" cy="236525"/>
          </a:xfrm>
          <a:prstGeom prst="bentConnector2">
            <a:avLst/>
          </a:prstGeom>
          <a:ln cap="rnd">
            <a:solidFill>
              <a:schemeClr val="tx1"/>
            </a:solidFill>
            <a:round/>
          </a:ln>
          <a:effectLst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stCxn id="14" idx="1"/>
          </p:cNvCxnSpPr>
          <p:nvPr/>
        </p:nvCxnSpPr>
        <p:spPr>
          <a:xfrm flipH="1">
            <a:off x="367469" y="2969171"/>
            <a:ext cx="23652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11" idx="1"/>
          </p:cNvCxnSpPr>
          <p:nvPr/>
        </p:nvCxnSpPr>
        <p:spPr>
          <a:xfrm flipH="1">
            <a:off x="367470" y="2245958"/>
            <a:ext cx="2365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170918" y="1530786"/>
            <a:ext cx="4493943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FFFF99"/>
                </a:solidFill>
                <a:latin typeface="Cambria" pitchFamily="18" charset="0"/>
              </a:rPr>
              <a:t>Заместитель (1 чел. / 1 чел.)</a:t>
            </a:r>
            <a:endParaRPr lang="ru-RU" sz="1400" b="1" dirty="0">
              <a:solidFill>
                <a:srgbClr val="FFFF99"/>
              </a:solidFill>
              <a:latin typeface="Cambria" pitchFamily="18" charset="0"/>
            </a:endParaRPr>
          </a:p>
        </p:txBody>
      </p:sp>
      <p:cxnSp>
        <p:nvCxnSpPr>
          <p:cNvPr id="134" name="Соединительная линия уступом 133"/>
          <p:cNvCxnSpPr>
            <a:endCxn id="132" idx="1"/>
          </p:cNvCxnSpPr>
          <p:nvPr/>
        </p:nvCxnSpPr>
        <p:spPr>
          <a:xfrm rot="16200000" flipH="1">
            <a:off x="3340381" y="3100202"/>
            <a:ext cx="3951792" cy="22060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>
            <a:stCxn id="127" idx="1"/>
          </p:cNvCxnSpPr>
          <p:nvPr/>
        </p:nvCxnSpPr>
        <p:spPr>
          <a:xfrm flipH="1">
            <a:off x="5205974" y="1592039"/>
            <a:ext cx="220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>
            <a:stCxn id="130" idx="1"/>
          </p:cNvCxnSpPr>
          <p:nvPr/>
        </p:nvCxnSpPr>
        <p:spPr>
          <a:xfrm flipH="1">
            <a:off x="5205974" y="3473431"/>
            <a:ext cx="220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Соединительная линия уступом 144"/>
          <p:cNvCxnSpPr>
            <a:endCxn id="66" idx="1"/>
          </p:cNvCxnSpPr>
          <p:nvPr/>
        </p:nvCxnSpPr>
        <p:spPr>
          <a:xfrm rot="16200000" flipH="1">
            <a:off x="4985951" y="2119712"/>
            <a:ext cx="1199038" cy="17787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Скругленный прямоугольник 124"/>
          <p:cNvSpPr/>
          <p:nvPr/>
        </p:nvSpPr>
        <p:spPr>
          <a:xfrm>
            <a:off x="5136023" y="1012413"/>
            <a:ext cx="4477856" cy="315566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583" tIns="62583" rIns="62583" bIns="6258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FFFF66"/>
                </a:solidFill>
                <a:latin typeface="Cambria" pitchFamily="18" charset="0"/>
              </a:rPr>
              <a:t>Начальник  Управления</a:t>
            </a:r>
            <a:endParaRPr lang="ru-RU" sz="1400" b="1" dirty="0">
              <a:solidFill>
                <a:srgbClr val="FFFF66"/>
              </a:solidFill>
              <a:latin typeface="Cambria" pitchFamily="18" charset="0"/>
            </a:endParaRPr>
          </a:p>
        </p:txBody>
      </p:sp>
      <p:sp>
        <p:nvSpPr>
          <p:cNvPr id="127" name="Скругленный прямоугольник 126"/>
          <p:cNvSpPr/>
          <p:nvPr/>
        </p:nvSpPr>
        <p:spPr>
          <a:xfrm>
            <a:off x="5426579" y="1449024"/>
            <a:ext cx="4187299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FFFF99"/>
                </a:solidFill>
                <a:latin typeface="Cambria" pitchFamily="18" charset="0"/>
              </a:rPr>
              <a:t>Заместитель (1 чел. / 1 чел.)</a:t>
            </a:r>
            <a:endParaRPr lang="ru-RU" sz="1400" b="1" dirty="0">
              <a:solidFill>
                <a:srgbClr val="FFFF99"/>
              </a:solidFill>
              <a:latin typeface="Cambria" pitchFamily="18" charset="0"/>
            </a:endParaRPr>
          </a:p>
        </p:txBody>
      </p:sp>
      <p:cxnSp>
        <p:nvCxnSpPr>
          <p:cNvPr id="150" name="Соединительная линия уступом 149"/>
          <p:cNvCxnSpPr>
            <a:endCxn id="72" idx="1"/>
          </p:cNvCxnSpPr>
          <p:nvPr/>
        </p:nvCxnSpPr>
        <p:spPr>
          <a:xfrm rot="16200000" flipH="1">
            <a:off x="5022025" y="3956352"/>
            <a:ext cx="1130243" cy="181229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Скругленный прямоугольник 129"/>
          <p:cNvSpPr/>
          <p:nvPr/>
        </p:nvSpPr>
        <p:spPr>
          <a:xfrm>
            <a:off x="5426579" y="3330416"/>
            <a:ext cx="4187299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FFFF99"/>
                </a:solidFill>
                <a:latin typeface="Cambria" pitchFamily="18" charset="0"/>
              </a:rPr>
              <a:t>Заместитель (1 чел. / 1 чел.)</a:t>
            </a:r>
            <a:endParaRPr lang="ru-RU" sz="1400" b="1" dirty="0">
              <a:solidFill>
                <a:srgbClr val="FFFF99"/>
              </a:solidFill>
              <a:latin typeface="Cambria" pitchFamily="18" charset="0"/>
            </a:endParaRPr>
          </a:p>
        </p:txBody>
      </p:sp>
      <p:cxnSp>
        <p:nvCxnSpPr>
          <p:cNvPr id="152" name="Соединительная линия уступом 151"/>
          <p:cNvCxnSpPr>
            <a:endCxn id="76" idx="3"/>
          </p:cNvCxnSpPr>
          <p:nvPr/>
        </p:nvCxnSpPr>
        <p:spPr>
          <a:xfrm rot="16200000" flipH="1">
            <a:off x="5308692" y="5359041"/>
            <a:ext cx="556908" cy="181229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Скругленный прямоугольник 131"/>
          <p:cNvSpPr/>
          <p:nvPr/>
        </p:nvSpPr>
        <p:spPr>
          <a:xfrm>
            <a:off x="5426580" y="5043386"/>
            <a:ext cx="4187298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FFFF99"/>
                </a:solidFill>
                <a:latin typeface="Cambria" pitchFamily="18" charset="0"/>
              </a:rPr>
              <a:t>Заместитель (1 чел. / 0 чел.)</a:t>
            </a:r>
            <a:endParaRPr lang="ru-RU" sz="1400" b="1" dirty="0">
              <a:solidFill>
                <a:srgbClr val="FFFF99"/>
              </a:solidFill>
              <a:latin typeface="Cambria" pitchFamily="18" charset="0"/>
            </a:endParaRPr>
          </a:p>
        </p:txBody>
      </p:sp>
      <p:cxnSp>
        <p:nvCxnSpPr>
          <p:cNvPr id="157" name="Прямая соединительная линия 156"/>
          <p:cNvCxnSpPr>
            <a:stCxn id="64" idx="1"/>
          </p:cNvCxnSpPr>
          <p:nvPr/>
        </p:nvCxnSpPr>
        <p:spPr>
          <a:xfrm flipH="1" flipV="1">
            <a:off x="5496531" y="2112766"/>
            <a:ext cx="18123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>
            <a:stCxn id="70" idx="1"/>
          </p:cNvCxnSpPr>
          <p:nvPr/>
        </p:nvCxnSpPr>
        <p:spPr>
          <a:xfrm flipH="1">
            <a:off x="5496531" y="4015141"/>
            <a:ext cx="1812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900962" y="641283"/>
            <a:ext cx="3033851" cy="323777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4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ШТАТ </a:t>
            </a: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</a:rPr>
              <a:t>УПРАВЛЕНИЯ В </a:t>
            </a:r>
            <a:r>
              <a:rPr lang="ru-RU" sz="14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2019 </a:t>
            </a: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</a:rPr>
              <a:t>ГОДУ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70227" y="5984655"/>
            <a:ext cx="3945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Cambria" pitchFamily="18" charset="0"/>
              </a:rPr>
              <a:t>ИТОГО: по штату 35 чел. / по списку 22 чел.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(укомплектованность </a:t>
            </a:r>
            <a:r>
              <a:rPr lang="ru-RU" sz="1400" b="1" dirty="0" smtClean="0">
                <a:solidFill>
                  <a:prstClr val="black"/>
                </a:solidFill>
                <a:latin typeface="Cambria" pitchFamily="18" charset="0"/>
              </a:rPr>
              <a:t>62,9%)</a:t>
            </a:r>
            <a:endParaRPr lang="ru-RU" sz="1400" b="1" dirty="0">
              <a:solidFill>
                <a:prstClr val="black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9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114299" y="704119"/>
            <a:ext cx="4838701" cy="546048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mbria" panose="02040503050406030204" pitchFamily="18" charset="0"/>
              </a:rPr>
              <a:t>ЗАДАЧИ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Организация медицинского и психологического обеспечения в системе МЧС России;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Разработка проектов законодательных и иных нормативных правовых актов РФ в области медицинского и психологического обеспечения, распорядительных документов МЧС России;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Координация деятельности </a:t>
            </a: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подразделений МЧС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России по вопросам медицинского и психологического обеспечения;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Разработка предложений по формированию единой политики в области медицинского и психологического обеспечения системы </a:t>
            </a: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МЧС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России;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Организация финансирования медицинского и психологического обеспечения в системе МЧС России.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4953001" y="704119"/>
            <a:ext cx="4800600" cy="546048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mbria" panose="02040503050406030204" pitchFamily="18" charset="0"/>
              </a:rPr>
              <a:t>ФУНКЦИИ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Разрабатывает порядок оказания экстренной психологической помощи пострадавшему населению в зонах чрезвычайных ситуаций и при пожарах; 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Разрабатывает комплекс мероприятий по дальнейшему совершенствованию медицинского и психологического обеспечения в системе МЧС России;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Разрабатывает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нормы снабжения по медицинскому обеспечению подразделений МЧС России и осуществление контроля по указанному направлению.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Организует медицинскую и психологическую реабилитацию личного состава МЧС России, принимавшего участие в ликвидации последствий чрезвычайных ситуаций и тушении пожаров;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Организует медицинское обеспечение подразделений МЧС России, привлекаемых к ликвидации последствий чрезвычайных ситуаций, проведению </a:t>
            </a: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АСДНР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ЗАДАЧИ И ФУНКЦИИ УПРАВЛЕНИЯ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50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137161" y="754920"/>
            <a:ext cx="4815840" cy="518543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1400" dirty="0"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Организует обеспечение подразделений МЧС России медицинской техникой и имуществом текущего снабжения и длительного хранения;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Организует взаимодействие с органами управления и учреждениями государственной и муниципальной системы здравоохранения, а также других федеральных органов исполнительной власти; 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Организует работу по оказанию экстренной психологической помощи пострадавшему населению в зонах чрезвычайных ситуаций и при пожарах;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Осуществляет разработку предложений по финансированию мероприятий медицинского обеспечения личного состава МЧС России и контроль за расходованием финансовых средств, выделенных на эти цели;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Осуществляет распределение бюджетных ассигнований в рамках бюджетополучателей по кодам бюджетной классификации, находящихся в ведении Управления;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4953000" y="767619"/>
            <a:ext cx="4808220" cy="546048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1400" dirty="0"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Осуществляет комплекс профилактических, лечебных, санаторно-курортных, оздоровительных и реабилитационных мероприятий, направленных на охрану и укрепление здоровья личного состава МЧС России;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Осуществляет проверки деятельности медицинских подразделений МЧС России;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Участвует в определении ежегодной потребности в системе МЧС России в капитальном и регламентированном ремонте медицинской техники, оборудования и имущества медицинского назначения, а также в денежных средствах на эти цели;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Участвует в выполнении мероприятий по реализации основных направлений государственной политики в области охраны труда и координации деятельности по охране труда в системе МЧС России.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Осуществляет иные функции в рамках решения возложенных на Управление задач в соответствии с законодательством Российской Федерации и нормативными правовыми актами МЧС России.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00569" y="707233"/>
            <a:ext cx="1104862" cy="323777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</a:pPr>
            <a:r>
              <a:rPr lang="ru-RU" sz="1400" b="1" dirty="0">
                <a:solidFill>
                  <a:schemeClr val="tx2"/>
                </a:solidFill>
                <a:latin typeface="Cambria" panose="02040503050406030204" pitchFamily="18" charset="0"/>
                <a:cs typeface="+mn-cs"/>
              </a:rPr>
              <a:t>ФУНКЦИИ</a:t>
            </a:r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ФУНКЦИИ УПРАВЛЕНИЯ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92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3033934418"/>
              </p:ext>
            </p:extLst>
          </p:nvPr>
        </p:nvGraphicFramePr>
        <p:xfrm>
          <a:off x="-186798" y="3833173"/>
          <a:ext cx="5986456" cy="2911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476000076"/>
              </p:ext>
            </p:extLst>
          </p:nvPr>
        </p:nvGraphicFramePr>
        <p:xfrm>
          <a:off x="-202557" y="766013"/>
          <a:ext cx="5906965" cy="291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43940" y="574095"/>
            <a:ext cx="3448580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3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ОТДЕЛЫ МЕДИКО-ПСИХОЛОГИЧЕСКОГО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3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ОБЕСПЕЧЕНИЯ В ГУ МЧС РОССИИ</a:t>
            </a:r>
            <a:endParaRPr lang="ru-RU" sz="1300" b="1" dirty="0">
              <a:solidFill>
                <a:srgbClr val="212745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АНАЛИЗ ОРГАНИЗАЦИОННО-ШТАТНОЙ СТРУКТУРЫ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0585" y="953580"/>
            <a:ext cx="1261827" cy="293000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2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на 01.01.2020 </a:t>
            </a:r>
            <a:endParaRPr lang="ru-RU" sz="12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3884" y="952814"/>
            <a:ext cx="1228164" cy="293000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200" b="1" dirty="0">
                <a:solidFill>
                  <a:srgbClr val="0000FF"/>
                </a:solidFill>
                <a:latin typeface="Cambria" panose="02040503050406030204" pitchFamily="18" charset="0"/>
              </a:rPr>
              <a:t>н</a:t>
            </a:r>
            <a:r>
              <a:rPr lang="ru-RU" sz="12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а 01.10.2020</a:t>
            </a:r>
            <a:endParaRPr lang="ru-RU" sz="12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Стрелка вниз 28"/>
          <p:cNvSpPr/>
          <p:nvPr/>
        </p:nvSpPr>
        <p:spPr>
          <a:xfrm rot="10800000">
            <a:off x="2325106" y="1962153"/>
            <a:ext cx="328789" cy="936446"/>
          </a:xfrm>
          <a:prstGeom prst="downArrow">
            <a:avLst/>
          </a:prstGeom>
          <a:gradFill rotWithShape="1">
            <a:gsLst>
              <a:gs pos="0">
                <a:srgbClr val="5ECCF3">
                  <a:lumMod val="95000"/>
                </a:srgbClr>
              </a:gs>
              <a:gs pos="100000">
                <a:srgbClr val="0000FF"/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txBody>
          <a:bodyPr lIns="107275" tIns="53637" rIns="107275" bIns="53637" rtlCol="0" anchor="ctr"/>
          <a:lstStyle/>
          <a:p>
            <a:pPr marL="0" marR="0" lvl="0" indent="0" algn="ctr" defTabSz="10727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7884" y="1130857"/>
            <a:ext cx="2007223" cy="27761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1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Укомплектованность 65%</a:t>
            </a:r>
            <a:endParaRPr lang="ru-RU" sz="11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01395" y="1611871"/>
            <a:ext cx="6463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800" b="1" dirty="0" smtClean="0">
                <a:ln w="66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88900" dist="50800" dir="4800000" algn="bl" rotWithShape="0">
                    <a:prstClr val="black">
                      <a:alpha val="40000"/>
                    </a:prstClr>
                  </a:outerShdw>
                </a:effectLst>
              </a:rPr>
              <a:t>65%</a:t>
            </a:r>
            <a:endParaRPr lang="ru-RU" sz="1800" b="1" dirty="0">
              <a:ln w="66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88900" dist="50800" dir="48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55177" y="1111807"/>
            <a:ext cx="2007223" cy="27761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1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Укомплектованность 73%</a:t>
            </a:r>
            <a:endParaRPr lang="ru-RU" sz="11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Стрелка вниз 33"/>
          <p:cNvSpPr/>
          <p:nvPr/>
        </p:nvSpPr>
        <p:spPr>
          <a:xfrm rot="10800000">
            <a:off x="4732856" y="1777010"/>
            <a:ext cx="328789" cy="1177955"/>
          </a:xfrm>
          <a:prstGeom prst="downArrow">
            <a:avLst/>
          </a:prstGeom>
          <a:gradFill rotWithShape="1">
            <a:gsLst>
              <a:gs pos="0">
                <a:srgbClr val="5ECCF3">
                  <a:lumMod val="95000"/>
                </a:srgbClr>
              </a:gs>
              <a:gs pos="100000">
                <a:srgbClr val="0000FF"/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txBody>
          <a:bodyPr lIns="107275" tIns="53637" rIns="107275" bIns="53637" rtlCol="0" anchor="ctr"/>
          <a:lstStyle/>
          <a:p>
            <a:pPr marL="0" marR="0" lvl="0" indent="0" algn="ctr" defTabSz="10727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595431" y="1446568"/>
            <a:ext cx="6463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800" b="1" dirty="0" smtClean="0">
                <a:ln w="66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88900" dist="50800" dir="4800000" algn="bl" rotWithShape="0">
                    <a:prstClr val="black">
                      <a:alpha val="40000"/>
                    </a:prstClr>
                  </a:outerShdw>
                </a:effectLst>
              </a:rPr>
              <a:t>73%</a:t>
            </a:r>
            <a:endParaRPr lang="ru-RU" sz="1800" b="1" dirty="0">
              <a:ln w="66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88900" dist="50800" dir="48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36"/>
          <p:cNvSpPr txBox="1"/>
          <p:nvPr/>
        </p:nvSpPr>
        <p:spPr>
          <a:xfrm>
            <a:off x="59850" y="3663074"/>
            <a:ext cx="5327299" cy="508443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3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ОТДЕЛЕНИЯ (ГРУППЫ) ФПС ГПС МЕДИКО-ПСИХОЛОГИЧЕСКОГО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3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ОБЕСПЕЧЕНИЯ В ГУ МЧС РОССИИ</a:t>
            </a:r>
            <a:endParaRPr lang="ru-RU" sz="1300" b="1" dirty="0">
              <a:solidFill>
                <a:srgbClr val="212745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Стрелка вниз 39"/>
          <p:cNvSpPr/>
          <p:nvPr/>
        </p:nvSpPr>
        <p:spPr>
          <a:xfrm rot="10800000">
            <a:off x="2365607" y="4972053"/>
            <a:ext cx="328789" cy="938060"/>
          </a:xfrm>
          <a:prstGeom prst="downArrow">
            <a:avLst/>
          </a:prstGeom>
          <a:gradFill rotWithShape="1">
            <a:gsLst>
              <a:gs pos="0">
                <a:srgbClr val="5ECCF3">
                  <a:lumMod val="95000"/>
                </a:srgbClr>
              </a:gs>
              <a:gs pos="100000">
                <a:srgbClr val="0000FF"/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txBody>
          <a:bodyPr lIns="107275" tIns="53637" rIns="107275" bIns="53637" rtlCol="0" anchor="ctr"/>
          <a:lstStyle/>
          <a:p>
            <a:pPr marL="0" marR="0" lvl="0" indent="0" algn="ctr" defTabSz="10727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9400" y="4262206"/>
            <a:ext cx="2007223" cy="27761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1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Укомплектованность 65%</a:t>
            </a:r>
            <a:endParaRPr lang="ru-RU" sz="11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212578" y="4657331"/>
            <a:ext cx="6463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800" b="1" dirty="0" smtClean="0">
                <a:ln w="66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88900" dist="50800" dir="4800000" algn="bl" rotWithShape="0">
                    <a:prstClr val="black">
                      <a:alpha val="40000"/>
                    </a:prstClr>
                  </a:outerShdw>
                </a:effectLst>
              </a:rPr>
              <a:t>65%</a:t>
            </a:r>
            <a:endParaRPr lang="ru-RU" sz="1800" b="1" dirty="0">
              <a:ln w="66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88900" dist="50800" dir="48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63461" y="4216040"/>
            <a:ext cx="2007223" cy="277611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1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Укомплектованность 7</a:t>
            </a:r>
            <a:r>
              <a:rPr lang="en-US" sz="11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0</a:t>
            </a:r>
            <a:r>
              <a:rPr lang="ru-RU" sz="11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%</a:t>
            </a:r>
            <a:endParaRPr lang="ru-RU" sz="11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Стрелка вниз 43"/>
          <p:cNvSpPr/>
          <p:nvPr/>
        </p:nvSpPr>
        <p:spPr>
          <a:xfrm rot="10800000">
            <a:off x="4791111" y="4841996"/>
            <a:ext cx="328789" cy="1100775"/>
          </a:xfrm>
          <a:prstGeom prst="downArrow">
            <a:avLst/>
          </a:prstGeom>
          <a:gradFill rotWithShape="1">
            <a:gsLst>
              <a:gs pos="0">
                <a:srgbClr val="5ECCF3">
                  <a:lumMod val="95000"/>
                </a:srgbClr>
              </a:gs>
              <a:gs pos="100000">
                <a:srgbClr val="0000FF"/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txBody>
          <a:bodyPr lIns="107275" tIns="53637" rIns="107275" bIns="53637" rtlCol="0" anchor="ctr"/>
          <a:lstStyle/>
          <a:p>
            <a:pPr marL="0" marR="0" lvl="0" indent="0" algn="ctr" defTabSz="10727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637994" y="4484133"/>
            <a:ext cx="6463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800" b="1" dirty="0" smtClean="0">
                <a:ln w="66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88900" dist="50800" dir="4800000" algn="b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r>
              <a:rPr lang="en-US" sz="1800" b="1" dirty="0" smtClean="0">
                <a:ln w="66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88900" dist="50800" dir="4800000" algn="bl" rotWithShape="0">
                    <a:prstClr val="black">
                      <a:alpha val="40000"/>
                    </a:prstClr>
                  </a:outerShdw>
                </a:effectLst>
              </a:rPr>
              <a:t>0</a:t>
            </a:r>
            <a:r>
              <a:rPr lang="ru-RU" sz="1800" b="1" dirty="0" smtClean="0">
                <a:ln w="66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88900" dist="50800" dir="4800000" algn="bl" rotWithShape="0">
                    <a:prstClr val="black">
                      <a:alpha val="40000"/>
                    </a:prstClr>
                  </a:outerShdw>
                </a:effectLst>
              </a:rPr>
              <a:t>%</a:t>
            </a:r>
            <a:endParaRPr lang="ru-RU" sz="1800" b="1" dirty="0">
              <a:ln w="66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88900" dist="50800" dir="48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42101" y="4101166"/>
            <a:ext cx="1261827" cy="293000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2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на 01.01.2020 </a:t>
            </a:r>
            <a:endParaRPr lang="ru-RU" sz="12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32168" y="4073284"/>
            <a:ext cx="1228164" cy="293000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200" b="1" dirty="0">
                <a:solidFill>
                  <a:srgbClr val="0000FF"/>
                </a:solidFill>
                <a:latin typeface="Cambria" panose="02040503050406030204" pitchFamily="18" charset="0"/>
              </a:rPr>
              <a:t>н</a:t>
            </a:r>
            <a:r>
              <a:rPr lang="ru-RU" sz="12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а 01.10.2020</a:t>
            </a:r>
            <a:endParaRPr lang="ru-RU" sz="12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77791" y="3566553"/>
            <a:ext cx="5063971" cy="45719"/>
          </a:xfrm>
          <a:prstGeom prst="rect">
            <a:avLst/>
          </a:prstGeom>
          <a:gradFill>
            <a:gsLst>
              <a:gs pos="54000">
                <a:srgbClr val="00B0F0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5562600" y="571308"/>
            <a:ext cx="4281030" cy="562629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1500" dirty="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5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В 2020 году организована работа по укомплектованию отделов, отделений (групп) медико-психологического обеспечения ГУ МЧС России по следующим направлениям: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5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Организована первичная переподготовка специалистов по медицинскому обеспечению на базе ВЦЭРМ                                   им. А.М. Никифорова (18 чел.);</a:t>
            </a:r>
            <a:endParaRPr lang="ru-RU" sz="15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5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Проводится работа с кадровыми органами                     ГУ МЧС России по  привлечению и </a:t>
            </a:r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</a:rPr>
              <a:t>трудоустройству специалистов по медицинскому обеспечению </a:t>
            </a:r>
            <a:r>
              <a:rPr lang="ru-RU" sz="15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из других организаций и учреждений, иных ФОИВ;</a:t>
            </a:r>
            <a:endParaRPr lang="ru-RU" sz="15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5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Проводится работа по призыву из </a:t>
            </a:r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</a:rPr>
              <a:t>запаса </a:t>
            </a:r>
            <a:r>
              <a:rPr lang="ru-RU" sz="15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специалистов по медицинскому обеспечению на </a:t>
            </a:r>
            <a:r>
              <a:rPr lang="ru-RU" sz="1500" dirty="0">
                <a:solidFill>
                  <a:schemeClr val="tx1"/>
                </a:solidFill>
                <a:latin typeface="Cambria" panose="02040503050406030204" pitchFamily="18" charset="0"/>
              </a:rPr>
              <a:t>должности сотрудников ФПС ГПС и военнослужащих в </a:t>
            </a:r>
            <a:r>
              <a:rPr lang="ru-RU" sz="15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                             ГУ МЧС России;</a:t>
            </a:r>
            <a:endParaRPr lang="ru-RU" sz="15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5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 целью укомплектования специалистов по медицинскому обеспечению проводится работа по замещению гражданских должностей на должности сотрудников ФПС ГПС и военнослужащих.</a:t>
            </a:r>
            <a:endParaRPr lang="ru-RU" sz="15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5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5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5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5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АНАЛИЗ ОРГАНИЗАЦИОННО-ШТАТНОЙ СТРУКТУРЫ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250765"/>
              </p:ext>
            </p:extLst>
          </p:nvPr>
        </p:nvGraphicFramePr>
        <p:xfrm>
          <a:off x="5105945" y="1192985"/>
          <a:ext cx="4634071" cy="5003100"/>
        </p:xfrm>
        <a:graphic>
          <a:graphicData uri="http://schemas.openxmlformats.org/drawingml/2006/table">
            <a:tbl>
              <a:tblPr firstRow="1" bandRow="1"/>
              <a:tblGrid>
                <a:gridCol w="855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6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310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ФО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Субъект ГУ МЧС России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310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СФО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Новосибирская область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310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СФО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Омская область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3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СФО</a:t>
                      </a: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Республика Тыва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3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ПФО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Оренбургская область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3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ПФО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Самарская область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3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ПФО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3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ЮФО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Астраханская область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03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ЮФО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Республика Адыгея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03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ЦФО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Смоленская область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7" name="Таблица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241739"/>
              </p:ext>
            </p:extLst>
          </p:nvPr>
        </p:nvGraphicFramePr>
        <p:xfrm>
          <a:off x="140528" y="4168739"/>
          <a:ext cx="4634071" cy="2081936"/>
        </p:xfrm>
        <a:graphic>
          <a:graphicData uri="http://schemas.openxmlformats.org/drawingml/2006/table">
            <a:tbl>
              <a:tblPr firstRow="1" bandRow="1"/>
              <a:tblGrid>
                <a:gridCol w="611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4800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ФО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Субъект ГУ МЧС России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568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СЗФО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Ненецкий АО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568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СКФО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Республика Ингушетия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144054" y="3795833"/>
            <a:ext cx="4692652" cy="369310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Отделы (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отделения, группы) </a:t>
            </a:r>
            <a:r>
              <a:rPr lang="ru-RU" sz="1800" b="1" dirty="0">
                <a:solidFill>
                  <a:srgbClr val="FF0000"/>
                </a:solidFill>
                <a:latin typeface="Cambria" panose="02040503050406030204" pitchFamily="18" charset="0"/>
              </a:rPr>
              <a:t>не созданы</a:t>
            </a: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116807"/>
              </p:ext>
            </p:extLst>
          </p:nvPr>
        </p:nvGraphicFramePr>
        <p:xfrm>
          <a:off x="134067" y="1201400"/>
          <a:ext cx="4634071" cy="2255520"/>
        </p:xfrm>
        <a:graphic>
          <a:graphicData uri="http://schemas.openxmlformats.org/drawingml/2006/table">
            <a:tbl>
              <a:tblPr firstRow="1" bandRow="1"/>
              <a:tblGrid>
                <a:gridCol w="611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7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0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ФО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Субъект ГУ МЧС России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ДФО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Еврейская АО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ДФО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Республика Бурятия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СКФО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Республика Дагестан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СКФО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Чеченская Республика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ЦФО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Рязанская область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519866" y="583171"/>
            <a:ext cx="3669745" cy="646309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Должность начальника отдела </a:t>
            </a:r>
          </a:p>
          <a:p>
            <a:pPr algn="ctr"/>
            <a:r>
              <a:rPr lang="ru-RU" sz="1800" b="1" dirty="0">
                <a:solidFill>
                  <a:srgbClr val="FF0000"/>
                </a:solidFill>
                <a:latin typeface="Cambria" panose="02040503050406030204" pitchFamily="18" charset="0"/>
              </a:rPr>
              <a:t>отсутствует по штату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30643" y="589627"/>
            <a:ext cx="3991948" cy="646309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На должность начальника отдела</a:t>
            </a:r>
            <a:r>
              <a:rPr lang="ru-RU" sz="1800" b="1" dirty="0"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ru-RU" sz="1800" b="1" dirty="0">
                <a:solidFill>
                  <a:srgbClr val="FF0000"/>
                </a:solidFill>
                <a:latin typeface="Cambria" panose="02040503050406030204" pitchFamily="18" charset="0"/>
              </a:rPr>
              <a:t>не назначен специалист</a:t>
            </a:r>
          </a:p>
        </p:txBody>
      </p:sp>
    </p:spTree>
    <p:extLst>
      <p:ext uri="{BB962C8B-B14F-4D97-AF65-F5344CB8AC3E}">
        <p14:creationId xmlns:p14="http://schemas.microsoft.com/office/powerpoint/2010/main" val="115839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АНАЛИЗ ОРГАНИЗАЦИОННО-ШТАТНОЙ СТРУКТУРЫ СПСЧ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Полилиния 42"/>
          <p:cNvSpPr/>
          <p:nvPr/>
        </p:nvSpPr>
        <p:spPr>
          <a:xfrm>
            <a:off x="138315" y="908722"/>
            <a:ext cx="8177878" cy="426279"/>
          </a:xfrm>
          <a:custGeom>
            <a:avLst/>
            <a:gdLst>
              <a:gd name="connsiteX0" fmla="*/ 0 w 3548044"/>
              <a:gd name="connsiteY0" fmla="*/ 0 h 556970"/>
              <a:gd name="connsiteX1" fmla="*/ 3548044 w 3548044"/>
              <a:gd name="connsiteY1" fmla="*/ 0 h 556970"/>
              <a:gd name="connsiteX2" fmla="*/ 3548044 w 3548044"/>
              <a:gd name="connsiteY2" fmla="*/ 556970 h 556970"/>
              <a:gd name="connsiteX3" fmla="*/ 0 w 3548044"/>
              <a:gd name="connsiteY3" fmla="*/ 556970 h 556970"/>
              <a:gd name="connsiteX4" fmla="*/ 0 w 3548044"/>
              <a:gd name="connsiteY4" fmla="*/ 0 h 5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44" h="556970">
                <a:moveTo>
                  <a:pt x="0" y="0"/>
                </a:moveTo>
                <a:lnTo>
                  <a:pt x="3548044" y="0"/>
                </a:lnTo>
                <a:lnTo>
                  <a:pt x="3548044" y="556970"/>
                </a:lnTo>
                <a:lnTo>
                  <a:pt x="0" y="55697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B4DCFA">
                  <a:lumMod val="90000"/>
                </a:srgbClr>
              </a:gs>
              <a:gs pos="21000">
                <a:srgbClr val="B4DCFA"/>
              </a:gs>
              <a:gs pos="100000">
                <a:sysClr val="window" lastClr="FFFFFF"/>
              </a:gs>
            </a:gsLst>
            <a:lin ang="0" scaled="1"/>
            <a:tileRect/>
          </a:gradFill>
          <a:ln w="9525" cap="flat" cmpd="sng" algn="ctr">
            <a:solidFill>
              <a:srgbClr val="00B0F0">
                <a:alpha val="34118"/>
              </a:srgbClr>
            </a:solidFill>
            <a:prstDash val="solid"/>
          </a:ln>
          <a:effectLst/>
        </p:spPr>
        <p:txBody>
          <a:bodyPr spcFirstLastPara="0" vert="horz" wrap="square" lIns="143967" tIns="113767" rIns="113767" bIns="113767" numCol="1" spcCol="1270" anchor="ctr" anchorCtr="0">
            <a:noAutofit/>
          </a:bodyPr>
          <a:lstStyle/>
          <a:p>
            <a:pPr marL="0" marR="0" lvl="0" indent="0" defTabSz="71103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Штатная численность медико-психологической службы СПСЧ 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8254145" y="670278"/>
            <a:ext cx="1011883" cy="903164"/>
          </a:xfrm>
          <a:custGeom>
            <a:avLst/>
            <a:gdLst>
              <a:gd name="connsiteX0" fmla="*/ 0 w 556692"/>
              <a:gd name="connsiteY0" fmla="*/ 278346 h 556692"/>
              <a:gd name="connsiteX1" fmla="*/ 278346 w 556692"/>
              <a:gd name="connsiteY1" fmla="*/ 0 h 556692"/>
              <a:gd name="connsiteX2" fmla="*/ 556692 w 556692"/>
              <a:gd name="connsiteY2" fmla="*/ 278346 h 556692"/>
              <a:gd name="connsiteX3" fmla="*/ 278346 w 556692"/>
              <a:gd name="connsiteY3" fmla="*/ 556692 h 556692"/>
              <a:gd name="connsiteX4" fmla="*/ 0 w 556692"/>
              <a:gd name="connsiteY4" fmla="*/ 278346 h 5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692" h="556692">
                <a:moveTo>
                  <a:pt x="0" y="278346"/>
                </a:moveTo>
                <a:cubicBezTo>
                  <a:pt x="0" y="124620"/>
                  <a:pt x="124620" y="0"/>
                  <a:pt x="278346" y="0"/>
                </a:cubicBezTo>
                <a:cubicBezTo>
                  <a:pt x="432072" y="0"/>
                  <a:pt x="556692" y="124620"/>
                  <a:pt x="556692" y="278346"/>
                </a:cubicBezTo>
                <a:cubicBezTo>
                  <a:pt x="556692" y="432072"/>
                  <a:pt x="432072" y="556692"/>
                  <a:pt x="278346" y="556692"/>
                </a:cubicBezTo>
                <a:cubicBezTo>
                  <a:pt x="124620" y="556692"/>
                  <a:pt x="0" y="432072"/>
                  <a:pt x="0" y="278346"/>
                </a:cubicBezTo>
                <a:close/>
              </a:path>
            </a:pathLst>
          </a:custGeom>
          <a:solidFill>
            <a:srgbClr val="5ECCF3">
              <a:lumMod val="60000"/>
              <a:lumOff val="40000"/>
            </a:srgbClr>
          </a:solidFill>
          <a:ln>
            <a:noFill/>
          </a:ln>
          <a:effectLst>
            <a:glow rad="304800">
              <a:srgbClr val="00B0F0">
                <a:alpha val="19000"/>
              </a:srgbClr>
            </a:glow>
            <a:outerShdw blurRad="63500" dist="50800" dir="5400000" sx="98000" sy="98000" rotWithShape="0">
              <a:srgbClr val="000000">
                <a:alpha val="20000"/>
              </a:srgbClr>
            </a:outerShdw>
            <a:softEdge rad="0"/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81507" tIns="81507" rIns="81507" bIns="81507" numCol="1" spcCol="1270" anchor="ctr" anchorCtr="0">
            <a:noAutofit/>
          </a:bodyPr>
          <a:lstStyle/>
          <a:p>
            <a:pPr marL="0" marR="0" lvl="0" indent="0" algn="ctr" defTabSz="71103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263 ед.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138315" y="1682473"/>
            <a:ext cx="8177878" cy="426279"/>
          </a:xfrm>
          <a:custGeom>
            <a:avLst/>
            <a:gdLst>
              <a:gd name="connsiteX0" fmla="*/ 0 w 3548044"/>
              <a:gd name="connsiteY0" fmla="*/ 0 h 556970"/>
              <a:gd name="connsiteX1" fmla="*/ 3548044 w 3548044"/>
              <a:gd name="connsiteY1" fmla="*/ 0 h 556970"/>
              <a:gd name="connsiteX2" fmla="*/ 3548044 w 3548044"/>
              <a:gd name="connsiteY2" fmla="*/ 556970 h 556970"/>
              <a:gd name="connsiteX3" fmla="*/ 0 w 3548044"/>
              <a:gd name="connsiteY3" fmla="*/ 556970 h 556970"/>
              <a:gd name="connsiteX4" fmla="*/ 0 w 3548044"/>
              <a:gd name="connsiteY4" fmla="*/ 0 h 5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44" h="556970">
                <a:moveTo>
                  <a:pt x="0" y="0"/>
                </a:moveTo>
                <a:lnTo>
                  <a:pt x="3548044" y="0"/>
                </a:lnTo>
                <a:lnTo>
                  <a:pt x="3548044" y="556970"/>
                </a:lnTo>
                <a:lnTo>
                  <a:pt x="0" y="55697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B4DCFA">
                  <a:lumMod val="90000"/>
                </a:srgbClr>
              </a:gs>
              <a:gs pos="21000">
                <a:srgbClr val="B4DCFA"/>
              </a:gs>
              <a:gs pos="100000">
                <a:sysClr val="window" lastClr="FFFFFF"/>
              </a:gs>
            </a:gsLst>
            <a:lin ang="0" scaled="1"/>
            <a:tileRect/>
          </a:gradFill>
          <a:ln w="9525" cap="flat" cmpd="sng" algn="ctr">
            <a:solidFill>
              <a:srgbClr val="00B0F0">
                <a:alpha val="34118"/>
              </a:srgbClr>
            </a:solidFill>
            <a:prstDash val="solid"/>
          </a:ln>
          <a:effectLst/>
        </p:spPr>
        <p:txBody>
          <a:bodyPr spcFirstLastPara="0" vert="horz" wrap="square" lIns="143967" tIns="113767" rIns="113767" bIns="113767" numCol="1" spcCol="1270" anchor="ctr" anchorCtr="0">
            <a:noAutofit/>
          </a:bodyPr>
          <a:lstStyle/>
          <a:p>
            <a:pPr marL="0" marR="0" lvl="0" indent="0" defTabSz="71103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Фактическая численность медико-психологической службы СПСЧ </a:t>
            </a:r>
          </a:p>
        </p:txBody>
      </p:sp>
      <p:sp>
        <p:nvSpPr>
          <p:cNvPr id="52" name="Полилиния 51"/>
          <p:cNvSpPr/>
          <p:nvPr/>
        </p:nvSpPr>
        <p:spPr>
          <a:xfrm>
            <a:off x="8254145" y="1444027"/>
            <a:ext cx="1011883" cy="903164"/>
          </a:xfrm>
          <a:custGeom>
            <a:avLst/>
            <a:gdLst>
              <a:gd name="connsiteX0" fmla="*/ 0 w 556692"/>
              <a:gd name="connsiteY0" fmla="*/ 278346 h 556692"/>
              <a:gd name="connsiteX1" fmla="*/ 278346 w 556692"/>
              <a:gd name="connsiteY1" fmla="*/ 0 h 556692"/>
              <a:gd name="connsiteX2" fmla="*/ 556692 w 556692"/>
              <a:gd name="connsiteY2" fmla="*/ 278346 h 556692"/>
              <a:gd name="connsiteX3" fmla="*/ 278346 w 556692"/>
              <a:gd name="connsiteY3" fmla="*/ 556692 h 556692"/>
              <a:gd name="connsiteX4" fmla="*/ 0 w 556692"/>
              <a:gd name="connsiteY4" fmla="*/ 278346 h 5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692" h="556692">
                <a:moveTo>
                  <a:pt x="0" y="278346"/>
                </a:moveTo>
                <a:cubicBezTo>
                  <a:pt x="0" y="124620"/>
                  <a:pt x="124620" y="0"/>
                  <a:pt x="278346" y="0"/>
                </a:cubicBezTo>
                <a:cubicBezTo>
                  <a:pt x="432072" y="0"/>
                  <a:pt x="556692" y="124620"/>
                  <a:pt x="556692" y="278346"/>
                </a:cubicBezTo>
                <a:cubicBezTo>
                  <a:pt x="556692" y="432072"/>
                  <a:pt x="432072" y="556692"/>
                  <a:pt x="278346" y="556692"/>
                </a:cubicBezTo>
                <a:cubicBezTo>
                  <a:pt x="124620" y="556692"/>
                  <a:pt x="0" y="432072"/>
                  <a:pt x="0" y="278346"/>
                </a:cubicBezTo>
                <a:close/>
              </a:path>
            </a:pathLst>
          </a:custGeom>
          <a:solidFill>
            <a:srgbClr val="5ECCF3">
              <a:lumMod val="60000"/>
              <a:lumOff val="40000"/>
            </a:srgbClr>
          </a:solidFill>
          <a:ln>
            <a:noFill/>
          </a:ln>
          <a:effectLst>
            <a:glow rad="304800">
              <a:srgbClr val="00B0F0">
                <a:alpha val="19000"/>
              </a:srgbClr>
            </a:glow>
            <a:outerShdw blurRad="63500" dist="50800" dir="5400000" sx="98000" sy="98000" rotWithShape="0">
              <a:srgbClr val="000000">
                <a:alpha val="20000"/>
              </a:srgbClr>
            </a:outerShdw>
            <a:softEdge rad="0"/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81507" tIns="81507" rIns="81507" bIns="81507" numCol="1" spcCol="1270" anchor="ctr" anchorCtr="0">
            <a:noAutofit/>
          </a:bodyPr>
          <a:lstStyle/>
          <a:p>
            <a:pPr marL="0" marR="0" lvl="0" indent="0" algn="ctr" defTabSz="71103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190 чел.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134103" y="2841950"/>
            <a:ext cx="8182091" cy="426279"/>
          </a:xfrm>
          <a:custGeom>
            <a:avLst/>
            <a:gdLst>
              <a:gd name="connsiteX0" fmla="*/ 0 w 3548044"/>
              <a:gd name="connsiteY0" fmla="*/ 0 h 556970"/>
              <a:gd name="connsiteX1" fmla="*/ 3548044 w 3548044"/>
              <a:gd name="connsiteY1" fmla="*/ 0 h 556970"/>
              <a:gd name="connsiteX2" fmla="*/ 3548044 w 3548044"/>
              <a:gd name="connsiteY2" fmla="*/ 556970 h 556970"/>
              <a:gd name="connsiteX3" fmla="*/ 0 w 3548044"/>
              <a:gd name="connsiteY3" fmla="*/ 556970 h 556970"/>
              <a:gd name="connsiteX4" fmla="*/ 0 w 3548044"/>
              <a:gd name="connsiteY4" fmla="*/ 0 h 5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44" h="556970">
                <a:moveTo>
                  <a:pt x="0" y="0"/>
                </a:moveTo>
                <a:lnTo>
                  <a:pt x="3548044" y="0"/>
                </a:lnTo>
                <a:lnTo>
                  <a:pt x="3548044" y="556970"/>
                </a:lnTo>
                <a:lnTo>
                  <a:pt x="0" y="55697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B4DCFA">
                  <a:lumMod val="90000"/>
                </a:srgbClr>
              </a:gs>
              <a:gs pos="21000">
                <a:srgbClr val="B4DCFA"/>
              </a:gs>
              <a:gs pos="100000">
                <a:sysClr val="window" lastClr="FFFFFF"/>
              </a:gs>
            </a:gsLst>
            <a:lin ang="0" scaled="1"/>
            <a:tileRect/>
          </a:gradFill>
          <a:ln w="9525" cap="flat" cmpd="sng" algn="ctr">
            <a:solidFill>
              <a:srgbClr val="00B0F0">
                <a:alpha val="34118"/>
              </a:srgbClr>
            </a:solidFill>
            <a:prstDash val="solid"/>
          </a:ln>
          <a:effectLst/>
        </p:spPr>
        <p:txBody>
          <a:bodyPr spcFirstLastPara="0" vert="horz" wrap="square" lIns="143967" tIns="113767" rIns="113767" bIns="113767" numCol="1" spcCol="1270" anchor="ctr" anchorCtr="0">
            <a:noAutofit/>
          </a:bodyPr>
          <a:lstStyle/>
          <a:p>
            <a:pPr marL="0" marR="0" lvl="0" indent="0" defTabSz="71103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Штатная числен.  должностей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с медицинским образованием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в СПСЧ 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8254145" y="2603506"/>
            <a:ext cx="1011883" cy="903164"/>
          </a:xfrm>
          <a:custGeom>
            <a:avLst/>
            <a:gdLst>
              <a:gd name="connsiteX0" fmla="*/ 0 w 556692"/>
              <a:gd name="connsiteY0" fmla="*/ 278346 h 556692"/>
              <a:gd name="connsiteX1" fmla="*/ 278346 w 556692"/>
              <a:gd name="connsiteY1" fmla="*/ 0 h 556692"/>
              <a:gd name="connsiteX2" fmla="*/ 556692 w 556692"/>
              <a:gd name="connsiteY2" fmla="*/ 278346 h 556692"/>
              <a:gd name="connsiteX3" fmla="*/ 278346 w 556692"/>
              <a:gd name="connsiteY3" fmla="*/ 556692 h 556692"/>
              <a:gd name="connsiteX4" fmla="*/ 0 w 556692"/>
              <a:gd name="connsiteY4" fmla="*/ 278346 h 5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692" h="556692">
                <a:moveTo>
                  <a:pt x="0" y="278346"/>
                </a:moveTo>
                <a:cubicBezTo>
                  <a:pt x="0" y="124620"/>
                  <a:pt x="124620" y="0"/>
                  <a:pt x="278346" y="0"/>
                </a:cubicBezTo>
                <a:cubicBezTo>
                  <a:pt x="432072" y="0"/>
                  <a:pt x="556692" y="124620"/>
                  <a:pt x="556692" y="278346"/>
                </a:cubicBezTo>
                <a:cubicBezTo>
                  <a:pt x="556692" y="432072"/>
                  <a:pt x="432072" y="556692"/>
                  <a:pt x="278346" y="556692"/>
                </a:cubicBezTo>
                <a:cubicBezTo>
                  <a:pt x="124620" y="556692"/>
                  <a:pt x="0" y="432072"/>
                  <a:pt x="0" y="278346"/>
                </a:cubicBezTo>
                <a:close/>
              </a:path>
            </a:pathLst>
          </a:custGeom>
          <a:solidFill>
            <a:srgbClr val="5ECCF3">
              <a:lumMod val="60000"/>
              <a:lumOff val="40000"/>
            </a:srgbClr>
          </a:solidFill>
          <a:ln>
            <a:noFill/>
          </a:ln>
          <a:effectLst>
            <a:glow rad="304800">
              <a:srgbClr val="00B0F0">
                <a:alpha val="19000"/>
              </a:srgbClr>
            </a:glow>
            <a:outerShdw blurRad="63500" dist="50800" dir="5400000" sx="98000" sy="98000" rotWithShape="0">
              <a:srgbClr val="000000">
                <a:alpha val="20000"/>
              </a:srgbClr>
            </a:outerShdw>
            <a:softEdge rad="0"/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81507" tIns="81507" rIns="81507" bIns="81507" numCol="1" spcCol="1270" anchor="ctr" anchorCtr="0">
            <a:noAutofit/>
          </a:bodyPr>
          <a:lstStyle/>
          <a:p>
            <a:pPr marL="0" marR="0" lvl="0" indent="0" algn="ctr" defTabSz="71103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199 чел.</a:t>
            </a:r>
          </a:p>
        </p:txBody>
      </p:sp>
      <p:sp>
        <p:nvSpPr>
          <p:cNvPr id="55" name="Полилиния 54"/>
          <p:cNvSpPr/>
          <p:nvPr/>
        </p:nvSpPr>
        <p:spPr>
          <a:xfrm>
            <a:off x="134103" y="3590750"/>
            <a:ext cx="8182091" cy="426279"/>
          </a:xfrm>
          <a:custGeom>
            <a:avLst/>
            <a:gdLst>
              <a:gd name="connsiteX0" fmla="*/ 0 w 3548044"/>
              <a:gd name="connsiteY0" fmla="*/ 0 h 556970"/>
              <a:gd name="connsiteX1" fmla="*/ 3548044 w 3548044"/>
              <a:gd name="connsiteY1" fmla="*/ 0 h 556970"/>
              <a:gd name="connsiteX2" fmla="*/ 3548044 w 3548044"/>
              <a:gd name="connsiteY2" fmla="*/ 556970 h 556970"/>
              <a:gd name="connsiteX3" fmla="*/ 0 w 3548044"/>
              <a:gd name="connsiteY3" fmla="*/ 556970 h 556970"/>
              <a:gd name="connsiteX4" fmla="*/ 0 w 3548044"/>
              <a:gd name="connsiteY4" fmla="*/ 0 h 5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44" h="556970">
                <a:moveTo>
                  <a:pt x="0" y="0"/>
                </a:moveTo>
                <a:lnTo>
                  <a:pt x="3548044" y="0"/>
                </a:lnTo>
                <a:lnTo>
                  <a:pt x="3548044" y="556970"/>
                </a:lnTo>
                <a:lnTo>
                  <a:pt x="0" y="55697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B4DCFA">
                  <a:lumMod val="90000"/>
                </a:srgbClr>
              </a:gs>
              <a:gs pos="21000">
                <a:srgbClr val="B4DCFA"/>
              </a:gs>
              <a:gs pos="100000">
                <a:sysClr val="window" lastClr="FFFFFF"/>
              </a:gs>
            </a:gsLst>
            <a:lin ang="0" scaled="1"/>
            <a:tileRect/>
          </a:gradFill>
          <a:ln w="9525" cap="flat" cmpd="sng" algn="ctr">
            <a:solidFill>
              <a:srgbClr val="00B0F0">
                <a:alpha val="34118"/>
              </a:srgbClr>
            </a:solidFill>
            <a:prstDash val="solid"/>
          </a:ln>
          <a:effectLst/>
        </p:spPr>
        <p:txBody>
          <a:bodyPr spcFirstLastPara="0" vert="horz" wrap="square" lIns="143967" tIns="113767" rIns="113767" bIns="113767" numCol="1" spcCol="1270" anchor="ctr" anchorCtr="0">
            <a:noAutofit/>
          </a:bodyPr>
          <a:lstStyle/>
          <a:p>
            <a:pPr marL="0" marR="0" lvl="0" indent="0" defTabSz="71103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Фактическая числен.  должностей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с медицинским образованием 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в СПСЧ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8254145" y="3352306"/>
            <a:ext cx="1011883" cy="903164"/>
          </a:xfrm>
          <a:custGeom>
            <a:avLst/>
            <a:gdLst>
              <a:gd name="connsiteX0" fmla="*/ 0 w 556692"/>
              <a:gd name="connsiteY0" fmla="*/ 278346 h 556692"/>
              <a:gd name="connsiteX1" fmla="*/ 278346 w 556692"/>
              <a:gd name="connsiteY1" fmla="*/ 0 h 556692"/>
              <a:gd name="connsiteX2" fmla="*/ 556692 w 556692"/>
              <a:gd name="connsiteY2" fmla="*/ 278346 h 556692"/>
              <a:gd name="connsiteX3" fmla="*/ 278346 w 556692"/>
              <a:gd name="connsiteY3" fmla="*/ 556692 h 556692"/>
              <a:gd name="connsiteX4" fmla="*/ 0 w 556692"/>
              <a:gd name="connsiteY4" fmla="*/ 278346 h 5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692" h="556692">
                <a:moveTo>
                  <a:pt x="0" y="278346"/>
                </a:moveTo>
                <a:cubicBezTo>
                  <a:pt x="0" y="124620"/>
                  <a:pt x="124620" y="0"/>
                  <a:pt x="278346" y="0"/>
                </a:cubicBezTo>
                <a:cubicBezTo>
                  <a:pt x="432072" y="0"/>
                  <a:pt x="556692" y="124620"/>
                  <a:pt x="556692" y="278346"/>
                </a:cubicBezTo>
                <a:cubicBezTo>
                  <a:pt x="556692" y="432072"/>
                  <a:pt x="432072" y="556692"/>
                  <a:pt x="278346" y="556692"/>
                </a:cubicBezTo>
                <a:cubicBezTo>
                  <a:pt x="124620" y="556692"/>
                  <a:pt x="0" y="432072"/>
                  <a:pt x="0" y="278346"/>
                </a:cubicBezTo>
                <a:close/>
              </a:path>
            </a:pathLst>
          </a:custGeom>
          <a:solidFill>
            <a:srgbClr val="5ECCF3">
              <a:lumMod val="60000"/>
              <a:lumOff val="40000"/>
            </a:srgbClr>
          </a:solidFill>
          <a:ln>
            <a:noFill/>
          </a:ln>
          <a:effectLst>
            <a:glow rad="304800">
              <a:srgbClr val="00B0F0">
                <a:alpha val="19000"/>
              </a:srgbClr>
            </a:glow>
            <a:outerShdw blurRad="63500" dist="50800" dir="5400000" sx="98000" sy="98000" rotWithShape="0">
              <a:srgbClr val="000000">
                <a:alpha val="20000"/>
              </a:srgbClr>
            </a:outerShdw>
            <a:softEdge rad="0"/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81507" tIns="81507" rIns="81507" bIns="81507" numCol="1" spcCol="1270" anchor="ctr" anchorCtr="0">
            <a:noAutofit/>
          </a:bodyPr>
          <a:lstStyle/>
          <a:p>
            <a:pPr marL="0" marR="0" lvl="0" indent="0" algn="ctr" defTabSz="71103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148 чел.</a:t>
            </a:r>
          </a:p>
        </p:txBody>
      </p:sp>
      <p:sp>
        <p:nvSpPr>
          <p:cNvPr id="57" name="Полилиния 56"/>
          <p:cNvSpPr/>
          <p:nvPr/>
        </p:nvSpPr>
        <p:spPr>
          <a:xfrm>
            <a:off x="134103" y="4768435"/>
            <a:ext cx="8182091" cy="426279"/>
          </a:xfrm>
          <a:custGeom>
            <a:avLst/>
            <a:gdLst>
              <a:gd name="connsiteX0" fmla="*/ 0 w 3548044"/>
              <a:gd name="connsiteY0" fmla="*/ 0 h 556970"/>
              <a:gd name="connsiteX1" fmla="*/ 3548044 w 3548044"/>
              <a:gd name="connsiteY1" fmla="*/ 0 h 556970"/>
              <a:gd name="connsiteX2" fmla="*/ 3548044 w 3548044"/>
              <a:gd name="connsiteY2" fmla="*/ 556970 h 556970"/>
              <a:gd name="connsiteX3" fmla="*/ 0 w 3548044"/>
              <a:gd name="connsiteY3" fmla="*/ 556970 h 556970"/>
              <a:gd name="connsiteX4" fmla="*/ 0 w 3548044"/>
              <a:gd name="connsiteY4" fmla="*/ 0 h 5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44" h="556970">
                <a:moveTo>
                  <a:pt x="0" y="0"/>
                </a:moveTo>
                <a:lnTo>
                  <a:pt x="3548044" y="0"/>
                </a:lnTo>
                <a:lnTo>
                  <a:pt x="3548044" y="556970"/>
                </a:lnTo>
                <a:lnTo>
                  <a:pt x="0" y="55697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B4DCFA">
                  <a:lumMod val="90000"/>
                </a:srgbClr>
              </a:gs>
              <a:gs pos="21000">
                <a:srgbClr val="B4DCFA"/>
              </a:gs>
              <a:gs pos="100000">
                <a:sysClr val="window" lastClr="FFFFFF"/>
              </a:gs>
            </a:gsLst>
            <a:lin ang="0" scaled="1"/>
            <a:tileRect/>
          </a:gradFill>
          <a:ln w="9525" cap="flat" cmpd="sng" algn="ctr">
            <a:solidFill>
              <a:srgbClr val="00B0F0">
                <a:alpha val="34118"/>
              </a:srgbClr>
            </a:solidFill>
            <a:prstDash val="solid"/>
          </a:ln>
          <a:effectLst/>
        </p:spPr>
        <p:txBody>
          <a:bodyPr spcFirstLastPara="0" vert="horz" wrap="square" lIns="143967" tIns="113767" rIns="113767" bIns="113767" numCol="1" spcCol="1270" anchor="ctr" anchorCtr="0">
            <a:noAutofit/>
          </a:bodyPr>
          <a:lstStyle/>
          <a:p>
            <a:pPr marL="0" marR="0" lvl="0" indent="0" defTabSz="71103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Штатная числен.  должностей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с психологическим образованием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в СПСЧ 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8254145" y="4529991"/>
            <a:ext cx="1011883" cy="903164"/>
          </a:xfrm>
          <a:custGeom>
            <a:avLst/>
            <a:gdLst>
              <a:gd name="connsiteX0" fmla="*/ 0 w 556692"/>
              <a:gd name="connsiteY0" fmla="*/ 278346 h 556692"/>
              <a:gd name="connsiteX1" fmla="*/ 278346 w 556692"/>
              <a:gd name="connsiteY1" fmla="*/ 0 h 556692"/>
              <a:gd name="connsiteX2" fmla="*/ 556692 w 556692"/>
              <a:gd name="connsiteY2" fmla="*/ 278346 h 556692"/>
              <a:gd name="connsiteX3" fmla="*/ 278346 w 556692"/>
              <a:gd name="connsiteY3" fmla="*/ 556692 h 556692"/>
              <a:gd name="connsiteX4" fmla="*/ 0 w 556692"/>
              <a:gd name="connsiteY4" fmla="*/ 278346 h 5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692" h="556692">
                <a:moveTo>
                  <a:pt x="0" y="278346"/>
                </a:moveTo>
                <a:cubicBezTo>
                  <a:pt x="0" y="124620"/>
                  <a:pt x="124620" y="0"/>
                  <a:pt x="278346" y="0"/>
                </a:cubicBezTo>
                <a:cubicBezTo>
                  <a:pt x="432072" y="0"/>
                  <a:pt x="556692" y="124620"/>
                  <a:pt x="556692" y="278346"/>
                </a:cubicBezTo>
                <a:cubicBezTo>
                  <a:pt x="556692" y="432072"/>
                  <a:pt x="432072" y="556692"/>
                  <a:pt x="278346" y="556692"/>
                </a:cubicBezTo>
                <a:cubicBezTo>
                  <a:pt x="124620" y="556692"/>
                  <a:pt x="0" y="432072"/>
                  <a:pt x="0" y="278346"/>
                </a:cubicBezTo>
                <a:close/>
              </a:path>
            </a:pathLst>
          </a:custGeom>
          <a:solidFill>
            <a:srgbClr val="5ECCF3">
              <a:lumMod val="60000"/>
              <a:lumOff val="40000"/>
            </a:srgbClr>
          </a:solidFill>
          <a:ln>
            <a:noFill/>
          </a:ln>
          <a:effectLst>
            <a:glow rad="304800">
              <a:srgbClr val="00B0F0">
                <a:alpha val="19000"/>
              </a:srgbClr>
            </a:glow>
            <a:outerShdw blurRad="63500" dist="50800" dir="5400000" sx="98000" sy="98000" rotWithShape="0">
              <a:srgbClr val="000000">
                <a:alpha val="20000"/>
              </a:srgbClr>
            </a:outerShdw>
            <a:softEdge rad="0"/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81507" tIns="81507" rIns="81507" bIns="81507" numCol="1" spcCol="1270" anchor="ctr" anchorCtr="0">
            <a:noAutofit/>
          </a:bodyPr>
          <a:lstStyle/>
          <a:p>
            <a:pPr marL="0" marR="0" lvl="0" indent="0" algn="ctr" defTabSz="71103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64 чел.</a:t>
            </a:r>
          </a:p>
        </p:txBody>
      </p:sp>
      <p:sp>
        <p:nvSpPr>
          <p:cNvPr id="59" name="Полилиния 58"/>
          <p:cNvSpPr/>
          <p:nvPr/>
        </p:nvSpPr>
        <p:spPr>
          <a:xfrm>
            <a:off x="134103" y="5517235"/>
            <a:ext cx="8182091" cy="426279"/>
          </a:xfrm>
          <a:custGeom>
            <a:avLst/>
            <a:gdLst>
              <a:gd name="connsiteX0" fmla="*/ 0 w 3548044"/>
              <a:gd name="connsiteY0" fmla="*/ 0 h 556970"/>
              <a:gd name="connsiteX1" fmla="*/ 3548044 w 3548044"/>
              <a:gd name="connsiteY1" fmla="*/ 0 h 556970"/>
              <a:gd name="connsiteX2" fmla="*/ 3548044 w 3548044"/>
              <a:gd name="connsiteY2" fmla="*/ 556970 h 556970"/>
              <a:gd name="connsiteX3" fmla="*/ 0 w 3548044"/>
              <a:gd name="connsiteY3" fmla="*/ 556970 h 556970"/>
              <a:gd name="connsiteX4" fmla="*/ 0 w 3548044"/>
              <a:gd name="connsiteY4" fmla="*/ 0 h 5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8044" h="556970">
                <a:moveTo>
                  <a:pt x="0" y="0"/>
                </a:moveTo>
                <a:lnTo>
                  <a:pt x="3548044" y="0"/>
                </a:lnTo>
                <a:lnTo>
                  <a:pt x="3548044" y="556970"/>
                </a:lnTo>
                <a:lnTo>
                  <a:pt x="0" y="55697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B4DCFA">
                  <a:lumMod val="90000"/>
                </a:srgbClr>
              </a:gs>
              <a:gs pos="21000">
                <a:srgbClr val="B4DCFA"/>
              </a:gs>
              <a:gs pos="100000">
                <a:sysClr val="window" lastClr="FFFFFF"/>
              </a:gs>
            </a:gsLst>
            <a:lin ang="0" scaled="1"/>
            <a:tileRect/>
          </a:gradFill>
          <a:ln w="9525" cap="flat" cmpd="sng" algn="ctr">
            <a:solidFill>
              <a:srgbClr val="00B0F0">
                <a:alpha val="34118"/>
              </a:srgbClr>
            </a:solidFill>
            <a:prstDash val="solid"/>
          </a:ln>
          <a:effectLst/>
        </p:spPr>
        <p:txBody>
          <a:bodyPr spcFirstLastPara="0" vert="horz" wrap="square" lIns="143967" tIns="113767" rIns="113767" bIns="113767" numCol="1" spcCol="1270" anchor="ctr" anchorCtr="0">
            <a:noAutofit/>
          </a:bodyPr>
          <a:lstStyle/>
          <a:p>
            <a:pPr marL="0" marR="0" lvl="0" indent="0" defTabSz="71103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Фактич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. числен.  должностей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с психологическим образованием  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в СПСЧ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8254145" y="5278791"/>
            <a:ext cx="1011883" cy="903164"/>
          </a:xfrm>
          <a:custGeom>
            <a:avLst/>
            <a:gdLst>
              <a:gd name="connsiteX0" fmla="*/ 0 w 556692"/>
              <a:gd name="connsiteY0" fmla="*/ 278346 h 556692"/>
              <a:gd name="connsiteX1" fmla="*/ 278346 w 556692"/>
              <a:gd name="connsiteY1" fmla="*/ 0 h 556692"/>
              <a:gd name="connsiteX2" fmla="*/ 556692 w 556692"/>
              <a:gd name="connsiteY2" fmla="*/ 278346 h 556692"/>
              <a:gd name="connsiteX3" fmla="*/ 278346 w 556692"/>
              <a:gd name="connsiteY3" fmla="*/ 556692 h 556692"/>
              <a:gd name="connsiteX4" fmla="*/ 0 w 556692"/>
              <a:gd name="connsiteY4" fmla="*/ 278346 h 55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692" h="556692">
                <a:moveTo>
                  <a:pt x="0" y="278346"/>
                </a:moveTo>
                <a:cubicBezTo>
                  <a:pt x="0" y="124620"/>
                  <a:pt x="124620" y="0"/>
                  <a:pt x="278346" y="0"/>
                </a:cubicBezTo>
                <a:cubicBezTo>
                  <a:pt x="432072" y="0"/>
                  <a:pt x="556692" y="124620"/>
                  <a:pt x="556692" y="278346"/>
                </a:cubicBezTo>
                <a:cubicBezTo>
                  <a:pt x="556692" y="432072"/>
                  <a:pt x="432072" y="556692"/>
                  <a:pt x="278346" y="556692"/>
                </a:cubicBezTo>
                <a:cubicBezTo>
                  <a:pt x="124620" y="556692"/>
                  <a:pt x="0" y="432072"/>
                  <a:pt x="0" y="278346"/>
                </a:cubicBezTo>
                <a:close/>
              </a:path>
            </a:pathLst>
          </a:custGeom>
          <a:solidFill>
            <a:srgbClr val="5ECCF3">
              <a:lumMod val="60000"/>
              <a:lumOff val="40000"/>
            </a:srgbClr>
          </a:solidFill>
          <a:ln>
            <a:noFill/>
          </a:ln>
          <a:effectLst>
            <a:glow rad="304800">
              <a:srgbClr val="00B0F0">
                <a:alpha val="19000"/>
              </a:srgbClr>
            </a:glow>
            <a:outerShdw blurRad="63500" dist="50800" dir="5400000" sx="98000" sy="98000" rotWithShape="0">
              <a:srgbClr val="000000">
                <a:alpha val="20000"/>
              </a:srgbClr>
            </a:outerShdw>
            <a:softEdge rad="0"/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spcFirstLastPara="0" vert="horz" wrap="square" lIns="81507" tIns="81507" rIns="81507" bIns="81507" numCol="1" spcCol="1270" anchor="ctr" anchorCtr="0">
            <a:noAutofit/>
          </a:bodyPr>
          <a:lstStyle/>
          <a:p>
            <a:pPr marL="0" marR="0" lvl="0" indent="0" algn="ctr" defTabSz="711039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itchFamily="18" charset="0"/>
              </a:rPr>
              <a:t>42 чел.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062549" y="1313954"/>
            <a:ext cx="870709" cy="369310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72,2%</a:t>
            </a:r>
            <a:endParaRPr lang="ru-RU" sz="1800" b="1" dirty="0">
              <a:solidFill>
                <a:prstClr val="black"/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062549" y="3268227"/>
            <a:ext cx="870709" cy="369310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74,4%</a:t>
            </a:r>
            <a:endParaRPr lang="ru-RU" sz="1800" b="1" dirty="0">
              <a:solidFill>
                <a:prstClr val="black"/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062549" y="5174670"/>
            <a:ext cx="870709" cy="369310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65,6%</a:t>
            </a:r>
            <a:endParaRPr lang="ru-RU" sz="1800" b="1" dirty="0">
              <a:solidFill>
                <a:prstClr val="black"/>
              </a:solidFill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8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/>
          <p:cNvSpPr txBox="1">
            <a:spLocks/>
          </p:cNvSpPr>
          <p:nvPr/>
        </p:nvSpPr>
        <p:spPr>
          <a:xfrm>
            <a:off x="237067" y="455563"/>
            <a:ext cx="9482666" cy="208443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1800" dirty="0"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Штатная численность медико-психологической службы СПСЧ составляет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263 </a:t>
            </a: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чел., фактическая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190 </a:t>
            </a: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чел.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(укомплектованность 72,2%)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из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них: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штатная численность медицинских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специалистов 199 чел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., фактическая - 148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чел.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(укомплектованность 74,4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%), </a:t>
            </a:r>
            <a:endParaRPr lang="ru-RU" sz="18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штатная численность психологов 64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чел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., фактическая - 42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чел.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(укомплектованность 65,6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%).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АНАЛИЗ ОРГАНИЗАЦИОННО-ШТАТНОЙ СТРУКТУРЫ СПСЧ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72747"/>
              </p:ext>
            </p:extLst>
          </p:nvPr>
        </p:nvGraphicFramePr>
        <p:xfrm>
          <a:off x="307129" y="3123198"/>
          <a:ext cx="9327194" cy="2871202"/>
        </p:xfrm>
        <a:graphic>
          <a:graphicData uri="http://schemas.openxmlformats.org/drawingml/2006/table">
            <a:tbl>
              <a:tblPr firstRow="1" bandRow="1"/>
              <a:tblGrid>
                <a:gridCol w="1213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5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5124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ФО</a:t>
                      </a:r>
                      <a:endParaRPr lang="ru-RU" sz="1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Субъект ГУ МЧС России</a:t>
                      </a:r>
                      <a:endParaRPr lang="ru-RU" sz="1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026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ПФО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Республика Мордовия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02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СЗФО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Вологодская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область</a:t>
                      </a:r>
                      <a:endParaRPr lang="ru-RU" sz="1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02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ЦФО</a:t>
                      </a:r>
                      <a:endParaRPr lang="ru-RU" sz="1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Тверская область</a:t>
                      </a:r>
                      <a:endParaRPr lang="ru-RU" sz="1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4717" y="2620967"/>
            <a:ext cx="9188524" cy="369310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СПСЧ </a:t>
            </a:r>
            <a:r>
              <a:rPr lang="ru-RU" sz="1800" b="1" dirty="0">
                <a:latin typeface="Cambria" panose="02040503050406030204" pitchFamily="18" charset="0"/>
              </a:rPr>
              <a:t>не укомплектованы </a:t>
            </a: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медицинскими специалистами:</a:t>
            </a:r>
            <a:endParaRPr lang="ru-RU" sz="1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1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138022" y="701276"/>
            <a:ext cx="9562237" cy="95898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В соответствии </a:t>
            </a: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с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распоряжением </a:t>
            </a: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МЧС России от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23 </a:t>
            </a: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января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2020 </a:t>
            </a: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года №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38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организовано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прохождение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диспансеризации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личного состава территориальных органов и учреждений МЧС России :</a:t>
            </a:r>
          </a:p>
          <a:p>
            <a:pPr marL="335270" indent="-335270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557785947"/>
              </p:ext>
            </p:extLst>
          </p:nvPr>
        </p:nvGraphicFramePr>
        <p:xfrm>
          <a:off x="16978" y="1701210"/>
          <a:ext cx="9889022" cy="4304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ДИСПАНСЕРИЗАЦИЯ ЛИЧНОГО СОСТАВА </a:t>
            </a: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В 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20</a:t>
            </a:r>
            <a:r>
              <a:rPr lang="en-US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20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ГОДУ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668256" y="5038333"/>
            <a:ext cx="30649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*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39488" y="5753251"/>
            <a:ext cx="9097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Cambria" panose="02040503050406030204" pitchFamily="18" charset="0"/>
              </a:rPr>
              <a:t>* </a:t>
            </a:r>
            <a:r>
              <a:rPr lang="ru-RU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Низкий процент связан с приостановкой проведения медицинских осмотров во всех </a:t>
            </a:r>
          </a:p>
          <a:p>
            <a:r>
              <a:rPr lang="ru-RU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лечебно-профилактических организациях в связи с распространением коронавирусной инфекции</a:t>
            </a:r>
            <a:endParaRPr lang="ru-RU" sz="16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2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4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03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136169460"/>
              </p:ext>
            </p:extLst>
          </p:nvPr>
        </p:nvGraphicFramePr>
        <p:xfrm>
          <a:off x="101082" y="1542302"/>
          <a:ext cx="9889022" cy="526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МЕДИЦИНСКОГО ОБЕСПЕЧЕНИЯ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943302"/>
              </p:ext>
            </p:extLst>
          </p:nvPr>
        </p:nvGraphicFramePr>
        <p:xfrm>
          <a:off x="272479" y="692697"/>
          <a:ext cx="9433048" cy="5472607"/>
        </p:xfrm>
        <a:graphic>
          <a:graphicData uri="http://schemas.openxmlformats.org/drawingml/2006/table">
            <a:tbl>
              <a:tblPr firstRow="1" bandRow="1"/>
              <a:tblGrid>
                <a:gridCol w="1311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8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2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351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Поставлено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Автомобиль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137">
                <a:tc>
                  <a:txBody>
                    <a:bodyPr/>
                    <a:lstStyle/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ФГКУ «Рузский ЦОПУ МЧС России»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 автомобиль класса «А»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1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ФГКУ «СПСЧ ФПС по г. Санкт-Петербургу»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 автомобиль класса «А»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137"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ФГБУЗ «72 ЦП МЧС России»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 автомобиля класса «В»</a:t>
                      </a:r>
                      <a:endParaRPr lang="ru-RU" sz="1600" dirty="0"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137"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Камчатский спасательный центр МЧС России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 автомобиль класса «А»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1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Амурский спасательный центр МЧС России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 автомобиль класса «А»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13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поставить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Автомобиль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61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Сибирский спасательный центр МЧС России 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 автомобиль класса «А»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613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Ногинский спасательный центр МЧС России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 автомобиль класса «А»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81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014426381"/>
              </p:ext>
            </p:extLst>
          </p:nvPr>
        </p:nvGraphicFramePr>
        <p:xfrm>
          <a:off x="101082" y="1542302"/>
          <a:ext cx="9889022" cy="526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ФИНАНСОВОГО ОБЕСПЕЧЕНИЯ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147395405"/>
              </p:ext>
            </p:extLst>
          </p:nvPr>
        </p:nvGraphicFramePr>
        <p:xfrm>
          <a:off x="24717" y="607963"/>
          <a:ext cx="3670983" cy="4682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047562669"/>
              </p:ext>
            </p:extLst>
          </p:nvPr>
        </p:nvGraphicFramePr>
        <p:xfrm>
          <a:off x="4025884" y="607963"/>
          <a:ext cx="5716775" cy="4559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74017" y="5153249"/>
            <a:ext cx="21127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2 078,3 млн. руб.</a:t>
            </a:r>
            <a:endParaRPr lang="ru-RU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24413" y="5192117"/>
            <a:ext cx="21127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2 928,5 млн. руб.</a:t>
            </a:r>
            <a:endParaRPr lang="ru-RU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11684"/>
            <a:ext cx="1011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млн. руб.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831"/>
            <a:ext cx="9906000" cy="45717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МЕДИЦИНСКОЕ ОБЕСПЕЧЕНИЕ ЛИЧНОГО СОСТАВА </a:t>
            </a: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МЧС РОССИИ</a:t>
            </a: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86908" y="671900"/>
            <a:ext cx="9447415" cy="583179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/>
            <a:r>
              <a:rPr lang="ru-RU" sz="1800" b="1" dirty="0">
                <a:latin typeface="Cambria" panose="02040503050406030204" pitchFamily="18" charset="0"/>
              </a:rPr>
              <a:t>Медицинское обеспечение МЧС России </a:t>
            </a:r>
            <a:r>
              <a:rPr lang="ru-RU" sz="1800" dirty="0">
                <a:latin typeface="Cambria" panose="02040503050406030204" pitchFamily="18" charset="0"/>
              </a:rPr>
              <a:t>– </a:t>
            </a:r>
            <a:r>
              <a:rPr lang="ru-RU" sz="1800" dirty="0" smtClean="0">
                <a:latin typeface="Cambria" panose="02040503050406030204" pitchFamily="18" charset="0"/>
              </a:rPr>
              <a:t>это </a:t>
            </a:r>
            <a:r>
              <a:rPr lang="ru-RU" sz="1800" dirty="0">
                <a:latin typeface="Cambria" panose="02040503050406030204" pitchFamily="18" charset="0"/>
              </a:rPr>
              <a:t>система мер административно-управленческого, медицинского, профилактического, научного, педагогического и воспитательного характера по сохранению и укреплению здоровья личного состава системы МЧС России, а также координация действий </a:t>
            </a:r>
            <a:r>
              <a:rPr lang="ru-RU" sz="1800" dirty="0" smtClean="0">
                <a:latin typeface="Cambria" panose="02040503050406030204" pitchFamily="18" charset="0"/>
              </a:rPr>
              <a:t>подразделений медико-психологического обеспечения </a:t>
            </a:r>
            <a:r>
              <a:rPr lang="ru-RU" sz="1800" dirty="0">
                <a:latin typeface="Cambria" panose="02040503050406030204" pitchFamily="18" charset="0"/>
              </a:rPr>
              <a:t>при проведении аварийно-спасательных работ в зоне чрезвычайной ситуации.</a:t>
            </a:r>
          </a:p>
          <a:p>
            <a:pPr algn="just" fontAlgn="auto"/>
            <a:r>
              <a:rPr lang="ru-RU" sz="1800" b="1" dirty="0">
                <a:latin typeface="Cambria" panose="02040503050406030204" pitchFamily="18" charset="0"/>
              </a:rPr>
              <a:t>Медицинское обеспечение включает в себя:</a:t>
            </a:r>
          </a:p>
          <a:p>
            <a:pPr marL="335270" indent="-253433" algn="just" fontAlgn="auto"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800" dirty="0">
                <a:latin typeface="Cambria" panose="02040503050406030204" pitchFamily="18" charset="0"/>
              </a:rPr>
              <a:t>Медицинскую подготовку, гигиеническое обучение и воспитание личного состава, пропаганду здорового образа жизни;</a:t>
            </a:r>
          </a:p>
          <a:p>
            <a:pPr marL="335270" indent="-253433" algn="just" fontAlgn="auto"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800" dirty="0">
                <a:latin typeface="Cambria" panose="02040503050406030204" pitchFamily="18" charset="0"/>
              </a:rPr>
              <a:t>Медицинский контроль за условиями жизнедеятельности личного состава;</a:t>
            </a:r>
          </a:p>
          <a:p>
            <a:pPr marL="335270" indent="-253433" algn="just" fontAlgn="auto"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800" dirty="0">
                <a:latin typeface="Cambria" panose="02040503050406030204" pitchFamily="18" charset="0"/>
              </a:rPr>
              <a:t>Лечебно-профилактические мероприятия;</a:t>
            </a:r>
          </a:p>
          <a:p>
            <a:pPr marL="335270" indent="-253433" algn="just" fontAlgn="auto"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800" dirty="0">
                <a:latin typeface="Cambria" panose="02040503050406030204" pitchFamily="18" charset="0"/>
              </a:rPr>
              <a:t>Организация медицинских осмотров личного состава;</a:t>
            </a:r>
          </a:p>
          <a:p>
            <a:pPr marL="335270" indent="-253433" algn="just" fontAlgn="auto"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800" dirty="0">
                <a:latin typeface="Cambria" panose="02040503050406030204" pitchFamily="18" charset="0"/>
              </a:rPr>
              <a:t>Снабжение медицинской техникой и имуществом.</a:t>
            </a:r>
          </a:p>
          <a:p>
            <a:pPr algn="just" fontAlgn="auto"/>
            <a:r>
              <a:rPr lang="ru-RU" sz="1800" dirty="0">
                <a:latin typeface="Cambria" panose="02040503050406030204" pitchFamily="18" charset="0"/>
              </a:rPr>
              <a:t>В условиях современных военных конфликтов, чрезвычайных ситуаций высока вероятность возникновения угрозы жизни как для терпящих бедствие, так и для тех, кто приходит к ним на помощь. В этой связи существенно возрастает роль и ответственность </a:t>
            </a:r>
            <a:r>
              <a:rPr lang="ru-RU" sz="1800" dirty="0" smtClean="0">
                <a:latin typeface="Cambria" panose="02040503050406030204" pitchFamily="18" charset="0"/>
              </a:rPr>
              <a:t>медицины, </a:t>
            </a:r>
            <a:r>
              <a:rPr lang="ru-RU" sz="1800" dirty="0">
                <a:latin typeface="Cambria" panose="02040503050406030204" pitchFamily="18" charset="0"/>
              </a:rPr>
              <a:t>как основного источника возвращения к жизни, службе и труду </a:t>
            </a:r>
            <a:r>
              <a:rPr lang="ru-RU" sz="1800" dirty="0" smtClean="0">
                <a:latin typeface="Cambria" panose="02040503050406030204" pitchFamily="18" charset="0"/>
              </a:rPr>
              <a:t>раненых, пострадавших </a:t>
            </a:r>
            <a:r>
              <a:rPr lang="ru-RU" sz="1800" dirty="0">
                <a:latin typeface="Cambria" panose="02040503050406030204" pitchFamily="18" charset="0"/>
              </a:rPr>
              <a:t>и больных.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pic>
        <p:nvPicPr>
          <p:cNvPr id="1026" name="Picture 2" descr="I:\ФОТОШОП\ОТКРЫТКИ\29f9bf9508e2d3847aea81933eb1bbc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566" y="6341250"/>
            <a:ext cx="481845" cy="473409"/>
          </a:xfrm>
          <a:prstGeom prst="rect">
            <a:avLst/>
          </a:prstGeom>
          <a:effectLst>
            <a:outerShdw blurRad="50800" dist="38100" dir="1704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16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11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48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>
            <p:extLst/>
          </p:nvPr>
        </p:nvGraphicFramePr>
        <p:xfrm>
          <a:off x="101082" y="1542302"/>
          <a:ext cx="9889022" cy="526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ВЕДОМСТВЕННЫЙ КОНТРОЛЬ КАЧЕСТВА МЕД. ДЕЯТЕЛЬНОСТИ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" name="Прямая соединительная линия 2"/>
          <p:cNvCxnSpPr/>
          <p:nvPr/>
        </p:nvCxnSpPr>
        <p:spPr>
          <a:xfrm flipV="1">
            <a:off x="10459719" y="785003"/>
            <a:ext cx="0" cy="53915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178081"/>
              </p:ext>
            </p:extLst>
          </p:nvPr>
        </p:nvGraphicFramePr>
        <p:xfrm>
          <a:off x="210005" y="1192985"/>
          <a:ext cx="4634071" cy="4983529"/>
        </p:xfrm>
        <a:graphic>
          <a:graphicData uri="http://schemas.openxmlformats.org/drawingml/2006/table">
            <a:tbl>
              <a:tblPr firstRow="1" bandRow="1"/>
              <a:tblGrid>
                <a:gridCol w="594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0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6381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Даты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проверки (2019 год)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Учреждение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МЧС России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290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01.04 – 05.04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</a:rPr>
                        <a:t>ЦСООР «Лидер»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2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17.06 – 21.06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Камчатский СЦ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21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05.08 – 08.08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Уральский институт ГПС МЧС России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29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01.10 – 04.10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Амурский СЦ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213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05.11 – 12.11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Сибирская ПСА ГПС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МЧС России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656379" y="675045"/>
            <a:ext cx="1255301" cy="400087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2019 год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312764"/>
              </p:ext>
            </p:extLst>
          </p:nvPr>
        </p:nvGraphicFramePr>
        <p:xfrm>
          <a:off x="5100054" y="1192985"/>
          <a:ext cx="4634071" cy="4983527"/>
        </p:xfrm>
        <a:graphic>
          <a:graphicData uri="http://schemas.openxmlformats.org/drawingml/2006/table">
            <a:tbl>
              <a:tblPr firstRow="1" bandRow="1"/>
              <a:tblGrid>
                <a:gridCol w="555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3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7965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Даты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проверки (2020 год)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Учреждение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МЧС России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618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16.03 – 20.03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Донской СЦ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61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19.10 – 23.10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ДВРПСО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МЧС России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4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26.10 – 30.10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СКРПСО МЧС России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61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02.11 – 06.11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Тульский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СЦ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44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09.11 – 13.11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Невский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СЦ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44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16.11 – 20.11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Ивановская ПСА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МЧС России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44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30.11 – 04.12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Санкт-Петербургский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УГПС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МЧС России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789438" y="675045"/>
            <a:ext cx="1255302" cy="400087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2020 год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4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202920933"/>
              </p:ext>
            </p:extLst>
          </p:nvPr>
        </p:nvGraphicFramePr>
        <p:xfrm>
          <a:off x="177922" y="2004060"/>
          <a:ext cx="9391275" cy="3118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72337" y="4981105"/>
            <a:ext cx="1431221" cy="1339440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Обращения граждан из Управления Президента РФ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7234" y="4981106"/>
            <a:ext cx="1615518" cy="1339440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Обращения граждан из Аппарата Правительства РФ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56667" y="4981105"/>
            <a:ext cx="1794933" cy="1339440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Обращения от органов государственной власти и организаций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9950" y="4981105"/>
            <a:ext cx="1602584" cy="1339440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Обращения с сайта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МЧС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России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и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по электронной почте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-1155851" y="3356237"/>
            <a:ext cx="2925960" cy="32377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Количество  обращений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АНАЛИЗ РАБОТЫ С ОБРАЩЕНИЯМИ ГРАЖДАН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5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7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Подзаголовок 2"/>
          <p:cNvSpPr txBox="1">
            <a:spLocks/>
          </p:cNvSpPr>
          <p:nvPr/>
        </p:nvSpPr>
        <p:spPr>
          <a:xfrm>
            <a:off x="294298" y="594900"/>
            <a:ext cx="9274898" cy="179016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В соответствии с Инструкцией по работе с обращениями граждан, утвержденной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приказом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МЧС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России от 31.03.2015 № 145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подведены итоги работы с обращениями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граждан.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Тематика обращений: госпитализация </a:t>
            </a:r>
            <a:r>
              <a:rPr lang="ru-RU" sz="1600" i="1" dirty="0">
                <a:solidFill>
                  <a:schemeClr val="tx1"/>
                </a:solidFill>
                <a:latin typeface="Cambria" panose="02040503050406030204" pitchFamily="18" charset="0"/>
              </a:rPr>
              <a:t>в ФГБУ </a:t>
            </a:r>
            <a:r>
              <a:rPr lang="ru-RU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«ВЦЭРМ им. </a:t>
            </a:r>
            <a:r>
              <a:rPr lang="ru-RU" sz="1600" i="1" dirty="0">
                <a:solidFill>
                  <a:schemeClr val="tx1"/>
                </a:solidFill>
                <a:latin typeface="Cambria" panose="02040503050406030204" pitchFamily="18" charset="0"/>
              </a:rPr>
              <a:t>А.М. </a:t>
            </a:r>
            <a:r>
              <a:rPr lang="ru-RU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Никифорова </a:t>
            </a:r>
            <a:r>
              <a:rPr lang="ru-RU" sz="1600" i="1" dirty="0">
                <a:solidFill>
                  <a:schemeClr val="tx1"/>
                </a:solidFill>
                <a:latin typeface="Cambria" panose="02040503050406030204" pitchFamily="18" charset="0"/>
              </a:rPr>
              <a:t>МЧС </a:t>
            </a:r>
            <a:r>
              <a:rPr lang="ru-RU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России», госпитализация в медицинские </a:t>
            </a:r>
            <a:r>
              <a:rPr lang="ru-RU" sz="1600" i="1" dirty="0">
                <a:solidFill>
                  <a:schemeClr val="tx1"/>
                </a:solidFill>
                <a:latin typeface="Cambria" panose="02040503050406030204" pitchFamily="18" charset="0"/>
              </a:rPr>
              <a:t>организации </a:t>
            </a:r>
            <a:r>
              <a:rPr lang="ru-RU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Минздрава России, санитарно-авиационная </a:t>
            </a:r>
            <a:r>
              <a:rPr lang="ru-RU" sz="1600" i="1" dirty="0">
                <a:solidFill>
                  <a:schemeClr val="tx1"/>
                </a:solidFill>
                <a:latin typeface="Cambria" panose="02040503050406030204" pitchFamily="18" charset="0"/>
              </a:rPr>
              <a:t>эвакуация, доступность получения </a:t>
            </a:r>
            <a:r>
              <a:rPr lang="ru-RU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и качество медицинской помощи</a:t>
            </a:r>
            <a:r>
              <a:rPr lang="ru-RU" sz="1600" i="1" dirty="0">
                <a:solidFill>
                  <a:schemeClr val="tx1"/>
                </a:solidFill>
                <a:latin typeface="Cambria" panose="02040503050406030204" pitchFamily="18" charset="0"/>
              </a:rPr>
              <a:t>, доступность санаторно-курортного </a:t>
            </a:r>
            <a:r>
              <a:rPr lang="ru-RU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лечения.</a:t>
            </a:r>
            <a:endParaRPr lang="ru-RU" sz="16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0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294297" y="700328"/>
            <a:ext cx="9340025" cy="68569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В соответствии с </a:t>
            </a: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Постановлением Правительства РФ от 16.04.2012 №291 «Положение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о </a:t>
            </a: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лицензировании медицинской деятельности»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получено лицензий: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ЛИЦЕНЗИРОВАНИЕ МЕДИЦИНСКОЙ ДЕЯТЕЛЬНОСТИ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15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1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4104765909"/>
              </p:ext>
            </p:extLst>
          </p:nvPr>
        </p:nvGraphicFramePr>
        <p:xfrm>
          <a:off x="138223" y="1268761"/>
          <a:ext cx="9496100" cy="396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Подзаголовок 2"/>
          <p:cNvSpPr txBox="1">
            <a:spLocks/>
          </p:cNvSpPr>
          <p:nvPr/>
        </p:nvSpPr>
        <p:spPr>
          <a:xfrm>
            <a:off x="294297" y="5534648"/>
            <a:ext cx="9340025" cy="56843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ОТСУТСТВУЮТ ЛИЦЕНЗИИ НА ОСУЩЕСТВЛЕНИЕ МЕДИЦИНСКОЙ ДЕЯТЕЛЬНОСТИ: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Невский СЦ; </a:t>
            </a:r>
            <a:r>
              <a:rPr lang="ru-RU" sz="1600" b="1" i="1" dirty="0">
                <a:solidFill>
                  <a:schemeClr val="tx1"/>
                </a:solidFill>
                <a:latin typeface="Cambria" panose="02040503050406030204" pitchFamily="18" charset="0"/>
              </a:rPr>
              <a:t>Красноярский КАСЦ, Северо-Западный и Южный АСЦ; Дальневосточная ПСА, СЗРПСО, УРПСО, </a:t>
            </a:r>
            <a:r>
              <a:rPr lang="ru-RU" sz="16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СРПСО и 80 территориальных органов МЧС России.</a:t>
            </a:r>
            <a:endParaRPr lang="ru-RU" sz="16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0" y="5334051"/>
            <a:ext cx="9906000" cy="45719"/>
          </a:xfrm>
          <a:prstGeom prst="rect">
            <a:avLst/>
          </a:prstGeom>
          <a:gradFill>
            <a:gsLst>
              <a:gs pos="54000">
                <a:srgbClr val="00B0F0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5843758" y="1658704"/>
            <a:ext cx="2890337" cy="46632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4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Получено 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400" b="1" dirty="0" smtClean="0">
                <a:solidFill>
                  <a:srgbClr val="0000FF"/>
                </a:solidFill>
                <a:latin typeface="Cambria" panose="02040503050406030204" pitchFamily="18" charset="0"/>
              </a:rPr>
              <a:t>44 лицензий</a:t>
            </a:r>
            <a:endParaRPr lang="ru-RU" sz="2400" b="1" dirty="0">
              <a:solidFill>
                <a:srgbClr val="0000FF"/>
              </a:solidFill>
              <a:latin typeface="Cambria" panose="02040503050406030204" pitchFamily="18" charset="0"/>
            </a:endParaRPr>
          </a:p>
          <a:p>
            <a:pPr marL="335270" indent="-335270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2400" b="1" dirty="0">
              <a:solidFill>
                <a:srgbClr val="0000FF"/>
              </a:solidFill>
              <a:latin typeface="Cambria" panose="02040503050406030204" pitchFamily="18" charset="0"/>
            </a:endParaRPr>
          </a:p>
          <a:p>
            <a:pPr marL="335270" indent="-335270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2400" b="1" dirty="0">
              <a:solidFill>
                <a:srgbClr val="0000F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86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146649" y="807943"/>
            <a:ext cx="4806351" cy="250573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Указ Президента РФ от 11.07.2004 № 868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«Положение о Министерстве Российской Федерации по делам гражданской обороны, чрезвычайным ситуациям и ликвидации последствий стихийных бедствий». 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ФЗ от 21.11.2011 № 323-ФЗ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«Об основах охраны здоровья граждан в Российской Федерации».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4953000" y="3731477"/>
            <a:ext cx="4658702" cy="250573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Постановление Правительства РФ от 10.12.2018 № 1506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«Программы государственных гарантий бесплатного оказания гражданам медицинской помощи на 2019 год и на плановый период 2020 и 2021 годов».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Приказ МЧС России от 12.10.2020 № 760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«Об утверждении Порядка организации воздушных перевозок …»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5" name="Picture 3" descr="G:\ФОТКИ\суперджет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82" y="1677088"/>
            <a:ext cx="2489549" cy="1807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G:\ФОТКИ\МОДУ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299" y="4338633"/>
            <a:ext cx="2614721" cy="1860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:\ФОТКИ\СУперджет 1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8"/>
          <a:stretch/>
        </p:blipFill>
        <p:spPr bwMode="auto">
          <a:xfrm>
            <a:off x="5068182" y="940925"/>
            <a:ext cx="2729914" cy="1930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G:\ФОТКИ\Ми-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2" y="3579290"/>
            <a:ext cx="2538634" cy="1877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САНИТАРНО-АВИАЦИОННАЯ ЭВАКУАЦИЯ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5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7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494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298338582"/>
              </p:ext>
            </p:extLst>
          </p:nvPr>
        </p:nvGraphicFramePr>
        <p:xfrm>
          <a:off x="-1" y="743260"/>
          <a:ext cx="9905999" cy="5421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ПРОВЕДЕНИЕ 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САНИТАРНО-АВИАЦИОННОЙ ЭВАКУАЦИИ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14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0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24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ПРОВЕДЕНИЕ 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ЭВАКУАЦИИ ЛИЧНОГО СОСТАВА В 2020 ГОДУ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  <a:p>
            <a:pPr algn="ctr">
              <a:buClr>
                <a:srgbClr val="F14124">
                  <a:lumMod val="75000"/>
                </a:srgbClr>
              </a:buClr>
            </a:pP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одзаголовок 2"/>
          <p:cNvSpPr txBox="1">
            <a:spLocks/>
          </p:cNvSpPr>
          <p:nvPr/>
        </p:nvSpPr>
        <p:spPr>
          <a:xfrm>
            <a:off x="24717" y="926477"/>
            <a:ext cx="5835786" cy="292010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Медицинская эвакуация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автомобильным транспортом</a:t>
            </a: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(Отряд </a:t>
            </a:r>
            <a:r>
              <a:rPr lang="ru-RU" sz="20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Центроспас</a:t>
            </a:r>
            <a:r>
              <a:rPr lang="ru-RU" sz="20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МЧС России)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Количество выездов – 27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Количество эвакуированных – 26 человек 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(</a:t>
            </a:r>
            <a:r>
              <a:rPr lang="ru-RU" sz="20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из них </a:t>
            </a:r>
            <a:r>
              <a:rPr lang="ru-RU" sz="20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24 сотрудника МЧС России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  <a:p>
            <a:pPr marL="335270" indent="-335270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3" name="Объект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5" b="9988"/>
          <a:stretch/>
        </p:blipFill>
        <p:spPr>
          <a:xfrm>
            <a:off x="6590358" y="691314"/>
            <a:ext cx="2205463" cy="2622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Подзаголовок 2"/>
          <p:cNvSpPr txBox="1">
            <a:spLocks/>
          </p:cNvSpPr>
          <p:nvPr/>
        </p:nvSpPr>
        <p:spPr>
          <a:xfrm>
            <a:off x="24717" y="3846578"/>
            <a:ext cx="5749754" cy="234851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Медицинская эвакуация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личного состава авиационным транспортом</a:t>
            </a: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(АСК МЧС России)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Количество вылетов – 16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Количество эвакуированных – 67 человек </a:t>
            </a:r>
          </a:p>
          <a:p>
            <a:pPr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(из них </a:t>
            </a:r>
            <a:r>
              <a:rPr lang="ru-RU" sz="2000" b="1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6 сотрудников МЧС России</a:t>
            </a:r>
            <a:r>
              <a:rPr lang="ru-RU" sz="20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1026" name="Picture 2" descr="C:\Users\loktev\Desktop\Другое\БУКЛЕТ по итогам 2020 года\Фото\САН эвакуации\Санитарная эвакуация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503" y="3689367"/>
            <a:ext cx="3758596" cy="2505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8463" y="3488318"/>
            <a:ext cx="9906000" cy="45719"/>
          </a:xfrm>
          <a:prstGeom prst="rect">
            <a:avLst/>
          </a:prstGeom>
          <a:gradFill>
            <a:gsLst>
              <a:gs pos="54000">
                <a:srgbClr val="00B0F0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582954" y="5079525"/>
            <a:ext cx="216470" cy="35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156" tIns="53578" rIns="107156" bIns="53578">
            <a:spAutoFit/>
          </a:bodyPr>
          <a:lstStyle>
            <a:lvl1pPr eaLnBrk="0" hangingPunct="0">
              <a:defRPr sz="1600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ru-RU"/>
          </a:p>
        </p:txBody>
      </p:sp>
      <p:pic>
        <p:nvPicPr>
          <p:cNvPr id="13" name="Picture 2" descr="G:\ФОТКИ\72 ЦП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7796"/>
          <a:stretch/>
        </p:blipFill>
        <p:spPr bwMode="auto">
          <a:xfrm>
            <a:off x="483545" y="1253594"/>
            <a:ext cx="3598571" cy="1738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:\ФОТКИ\СКССРЦ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3" y="2731639"/>
            <a:ext cx="3612827" cy="167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936321" y="4155117"/>
            <a:ext cx="4824574" cy="1002356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285750" indent="-28575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  <a:defRPr sz="1400" b="1">
                <a:solidFill>
                  <a:schemeClr val="tx1"/>
                </a:solidFill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indent="0"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indent="0"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indent="0"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indent="0"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1800" dirty="0"/>
              <a:t>ФГБУ «Всероссийский центр экстренной и радиационной медицины имени </a:t>
            </a:r>
            <a:endParaRPr lang="ru-RU" sz="1800" dirty="0" smtClean="0"/>
          </a:p>
          <a:p>
            <a:pPr marL="0" indent="0" algn="l">
              <a:buNone/>
            </a:pPr>
            <a:r>
              <a:rPr lang="ru-RU" sz="1800" dirty="0" smtClean="0"/>
              <a:t>А.М</a:t>
            </a:r>
            <a:r>
              <a:rPr lang="ru-RU" sz="1800" dirty="0"/>
              <a:t>. Никифорова» МЧС </a:t>
            </a:r>
            <a:r>
              <a:rPr lang="ru-RU" sz="1800" dirty="0" smtClean="0"/>
              <a:t>России (клиника </a:t>
            </a:r>
            <a:r>
              <a:rPr lang="ru-RU" sz="1800" dirty="0"/>
              <a:t>№1 - </a:t>
            </a:r>
            <a:r>
              <a:rPr lang="ru-RU" sz="1800" dirty="0" smtClean="0"/>
              <a:t>120 </a:t>
            </a:r>
            <a:r>
              <a:rPr lang="ru-RU" sz="1800" dirty="0"/>
              <a:t>койко-мест, </a:t>
            </a:r>
            <a:r>
              <a:rPr lang="ru-RU" sz="1800" dirty="0" smtClean="0"/>
              <a:t>клиника </a:t>
            </a:r>
            <a:r>
              <a:rPr lang="ru-RU" sz="1800" dirty="0"/>
              <a:t>№2 </a:t>
            </a:r>
            <a:r>
              <a:rPr lang="ru-RU" sz="1800"/>
              <a:t>– </a:t>
            </a:r>
            <a:r>
              <a:rPr lang="ru-RU" sz="1800" smtClean="0"/>
              <a:t>410 </a:t>
            </a:r>
            <a:r>
              <a:rPr lang="ru-RU" sz="1800" dirty="0"/>
              <a:t>койко-мест)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87563" y="2635430"/>
            <a:ext cx="4877071" cy="98488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r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defRPr sz="1400" b="1">
                <a:solidFill>
                  <a:schemeClr val="tx1"/>
                </a:solidFill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indent="0"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indent="0"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indent="0"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indent="0"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ru-RU" sz="1800" dirty="0"/>
              <a:t>ФГБУ «Северо-кавказский специализированный санаторно-реабилитационный центр </a:t>
            </a:r>
            <a:endParaRPr lang="ru-RU" sz="1800" dirty="0" smtClean="0"/>
          </a:p>
          <a:p>
            <a:pPr algn="l"/>
            <a:r>
              <a:rPr lang="ru-RU" sz="1800" dirty="0" smtClean="0"/>
              <a:t>МЧС </a:t>
            </a:r>
            <a:r>
              <a:rPr lang="ru-RU" sz="1800" dirty="0"/>
              <a:t>России</a:t>
            </a:r>
            <a:r>
              <a:rPr lang="ru-RU" sz="1800" dirty="0" smtClean="0"/>
              <a:t>» (150 койко-мест, мощность поликлиники – 150 посещений в сутки)</a:t>
            </a:r>
            <a:endParaRPr lang="ru-RU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4150752" y="1145907"/>
            <a:ext cx="5409819" cy="69762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r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defRPr sz="1400" b="1">
                <a:solidFill>
                  <a:schemeClr val="tx1"/>
                </a:solidFill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indent="0"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indent="0"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indent="0"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indent="0"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ru-RU" sz="1800" dirty="0"/>
              <a:t>ФГБУЗ «72 Центральная поликлиника </a:t>
            </a:r>
            <a:endParaRPr lang="ru-RU" sz="1800" dirty="0" smtClean="0"/>
          </a:p>
          <a:p>
            <a:pPr algn="l"/>
            <a:r>
              <a:rPr lang="ru-RU" sz="1800" dirty="0" smtClean="0"/>
              <a:t>МЧС </a:t>
            </a:r>
            <a:r>
              <a:rPr lang="ru-RU" sz="1800" dirty="0"/>
              <a:t>России</a:t>
            </a:r>
            <a:r>
              <a:rPr lang="ru-RU" sz="1800" dirty="0" smtClean="0"/>
              <a:t>» (мощность – 500 посещений в сутки/250 посещений в смену)</a:t>
            </a:r>
            <a:endParaRPr lang="ru-RU" sz="1800" dirty="0"/>
          </a:p>
        </p:txBody>
      </p:sp>
      <p:pic>
        <p:nvPicPr>
          <p:cNvPr id="14" name="Picture 3" descr="G:\ФОТКИ\ВЦЭР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07" y="4232207"/>
            <a:ext cx="3669531" cy="1611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ПОДВЕДОМСТВЕННЫЕ МЕДИЦИНСКИЕ УЧРЕЖДЕНИЯ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5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7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382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дзаголовок 2"/>
          <p:cNvSpPr txBox="1">
            <a:spLocks/>
          </p:cNvSpPr>
          <p:nvPr/>
        </p:nvSpPr>
        <p:spPr>
          <a:xfrm>
            <a:off x="2269220" y="899179"/>
            <a:ext cx="5315805" cy="452917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     Многопрофильная поликлиника, задачами которой являются организация и обеспечение медицинского обслуживания </a:t>
            </a: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военнослужащих, спасателей и лиц гражданского персонала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центрального аппарата МЧС России, организаций МЧС России, прикрепленных в установленном порядке на медицинское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обслуживание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к поликлинике, а также членов их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семей.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      В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поликлинике работают высококвалифицированные специалисты, владеющие новейшими методиками диагностики и лечения, среди которых работают 10 врачей с учеными степенями, 2 заслуженных врача Российской Федерации, 3 заслуженных работника здравоохранения Российской Федерации, 43 врача высшей и первой квалификационной категории.</a:t>
            </a:r>
          </a:p>
        </p:txBody>
      </p:sp>
      <p:pic>
        <p:nvPicPr>
          <p:cNvPr id="3080" name="Picture 8" descr="C:\Users\loktev\Desktop\БУКЛЕТ\72цп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025"/>
          <a:stretch/>
        </p:blipFill>
        <p:spPr bwMode="auto">
          <a:xfrm>
            <a:off x="7703389" y="844587"/>
            <a:ext cx="1965491" cy="5144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C:\Users\loktev\Desktop\БУКЛЕТ\72цп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5" r="-2093" b="1079"/>
          <a:stretch/>
        </p:blipFill>
        <p:spPr bwMode="auto">
          <a:xfrm>
            <a:off x="156560" y="844587"/>
            <a:ext cx="2129913" cy="5144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ФГБУЗ «72 ЦЕНТРАЛЬНАЯ ПОЛИКЛИНИКА МЧС РОССИИ»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0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2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38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183551" y="599973"/>
            <a:ext cx="8926185" cy="37369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В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2020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году медицинская помощь была оказана в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106 559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случаях, из  них: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456738"/>
              </p:ext>
            </p:extLst>
          </p:nvPr>
        </p:nvGraphicFramePr>
        <p:xfrm>
          <a:off x="292735" y="1013041"/>
          <a:ext cx="9341588" cy="366552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5423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25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65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Вид медицинских услуг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2018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2019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2020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65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Специализированная медицинская помощь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168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247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209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65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Первичная медико-санитарная помощь 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67</a:t>
                      </a:r>
                      <a:r>
                        <a:rPr lang="ru-RU" sz="1800" b="1" baseline="0" dirty="0" smtClean="0">
                          <a:latin typeface="Cambria" panose="02040503050406030204" pitchFamily="18" charset="0"/>
                        </a:rPr>
                        <a:t> 035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106 201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88 817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65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Экспертиза профессиональной пригодности 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1 714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1 201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787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65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Военно-врачебная экспертиза 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538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655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474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65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Периодические медицинские осмотры 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4</a:t>
                      </a:r>
                      <a:r>
                        <a:rPr lang="ru-RU" sz="1800" b="1" baseline="0" dirty="0" smtClean="0">
                          <a:latin typeface="Cambria" panose="02040503050406030204" pitchFamily="18" charset="0"/>
                        </a:rPr>
                        <a:t> 563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3 491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1 584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058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Обязательное медицинское освидетельствование 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421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470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315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058">
                <a:tc>
                  <a:txBody>
                    <a:bodyPr/>
                    <a:lstStyle/>
                    <a:p>
                      <a:r>
                        <a:rPr lang="ru-RU" sz="1800" b="1" dirty="0" err="1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Предсменные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800" b="1" dirty="0" err="1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послесменные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медицинские   осмотры 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12 007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16 470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14 373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65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ИТОГО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86 446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128</a:t>
                      </a:r>
                      <a:r>
                        <a:rPr lang="ru-RU" sz="1800" b="1" baseline="0" dirty="0" smtClean="0">
                          <a:latin typeface="Cambria" panose="02040503050406030204" pitchFamily="18" charset="0"/>
                        </a:rPr>
                        <a:t> 735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106 559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*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ФГБУЗ «72 ЦЕНТРАЛЬНАЯ ПОЛИКЛИНИКА МЧС РОССИИ»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890290"/>
              </p:ext>
            </p:extLst>
          </p:nvPr>
        </p:nvGraphicFramePr>
        <p:xfrm>
          <a:off x="292735" y="5052669"/>
          <a:ext cx="9341588" cy="124128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5423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25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326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Вид медицинских услуг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2018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2019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2020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686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Проведение обследования на наличие</a:t>
                      </a:r>
                      <a:r>
                        <a:rPr lang="ru-RU" sz="1800" b="1" baseline="0" dirty="0" smtClean="0">
                          <a:latin typeface="Cambria" panose="02040503050406030204" pitchFamily="18" charset="0"/>
                        </a:rPr>
                        <a:t> коронавирусной инфекции (через лабораторию </a:t>
                      </a:r>
                      <a:r>
                        <a:rPr lang="ru-RU" sz="1800" b="1" baseline="0" dirty="0" err="1" smtClean="0">
                          <a:latin typeface="Cambria" panose="02040503050406030204" pitchFamily="18" charset="0"/>
                        </a:rPr>
                        <a:t>Роспотребнадзора</a:t>
                      </a:r>
                      <a:r>
                        <a:rPr lang="ru-RU" sz="1800" b="1" baseline="0" dirty="0" smtClean="0">
                          <a:latin typeface="Cambria" panose="02040503050406030204" pitchFamily="18" charset="0"/>
                        </a:rPr>
                        <a:t>)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Обследования не проводились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6 408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2735" y="4608239"/>
            <a:ext cx="78291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* </a:t>
            </a:r>
            <a:r>
              <a:rPr lang="ru-RU" i="1" dirty="0" smtClean="0">
                <a:solidFill>
                  <a:schemeClr val="tx1"/>
                </a:solidFill>
              </a:rPr>
              <a:t>Уменьшение показателей связано с ограничительными мероприятиями</a:t>
            </a:r>
            <a:endParaRPr lang="ru-RU" i="1" dirty="0">
              <a:solidFill>
                <a:schemeClr val="tx1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881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794823034"/>
              </p:ext>
            </p:extLst>
          </p:nvPr>
        </p:nvGraphicFramePr>
        <p:xfrm>
          <a:off x="120770" y="707366"/>
          <a:ext cx="9609827" cy="5322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ФГБУЗ «72 ЦЕНТРАЛЬНАЯ ПОЛИКЛИНИКА МЧС РОССИИ»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14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0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81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дзаголовок 2"/>
          <p:cNvSpPr txBox="1">
            <a:spLocks/>
          </p:cNvSpPr>
          <p:nvPr/>
        </p:nvSpPr>
        <p:spPr>
          <a:xfrm>
            <a:off x="186908" y="841445"/>
            <a:ext cx="9447415" cy="84448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400" dirty="0" smtClean="0">
                <a:solidFill>
                  <a:srgbClr val="212745"/>
                </a:solidFill>
                <a:latin typeface="Cambria" panose="02040503050406030204" pitchFamily="18" charset="0"/>
              </a:rPr>
              <a:t>В 2020 году Управлением медико-психологического обеспечения </a:t>
            </a:r>
            <a:r>
              <a:rPr lang="ru-RU" sz="24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разработаны и утверждены: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16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11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Подзаголовок 2"/>
          <p:cNvSpPr txBox="1">
            <a:spLocks/>
          </p:cNvSpPr>
          <p:nvPr/>
        </p:nvSpPr>
        <p:spPr>
          <a:xfrm>
            <a:off x="0" y="50831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94781337"/>
              </p:ext>
            </p:extLst>
          </p:nvPr>
        </p:nvGraphicFramePr>
        <p:xfrm>
          <a:off x="186908" y="1908000"/>
          <a:ext cx="9528592" cy="422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1462086" y="3267074"/>
            <a:ext cx="619125" cy="685799"/>
          </a:xfrm>
          <a:prstGeom prst="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62325" y="3990973"/>
            <a:ext cx="6481305" cy="2209802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6264839" y="3267074"/>
            <a:ext cx="619125" cy="685799"/>
          </a:xfrm>
          <a:prstGeom prst="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22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дзаголовок 2"/>
          <p:cNvSpPr txBox="1">
            <a:spLocks/>
          </p:cNvSpPr>
          <p:nvPr/>
        </p:nvSpPr>
        <p:spPr>
          <a:xfrm>
            <a:off x="3053750" y="736651"/>
            <a:ext cx="6580573" cy="547784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ОСНОВНЫЕ ЗАДАЧАЧИ ВЦЭРМ МЧС РОССИИ: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Оказание многопрофильной специализированной высокотехнологичной медицинской помощи при различных заболеваниях, в том числе людям, пострадавшим в радиационных авариях, техногенных катастрофах и стихийных бедствий;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Регистрация, учет и динамическое наблюдение за пострадавшими при ЧС;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Организация экспертной работы, в том числе по установлению причинной связи с последствиями воздействия факторов аварий и катастроф;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Проведение научных исследований в соответствии с предметом деятельности Центра, внедрение результатов научных работ в клиническую практику;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Подготовка и повышение квалификации кадров по направлениям основной деятельности Центра;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Организация и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проведение в режиме дистанционного консультирования (телемедицины) методической помощи личному составу МЧС России, а так же оказания практической помощи при формировании вспышек </a:t>
            </a:r>
            <a:r>
              <a:rPr lang="en-US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COVID-19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в организованных коллективах учреждений МЧС России.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Проведение лабораторных обследований на наличие коронавирусной инфекции.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102" name="Picture 6" descr="C:\Users\loktev\Desktop\БУКЛЕТ\вцэрм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67" y="1207239"/>
            <a:ext cx="2761183" cy="4576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ФГБУ «ВЦЭРМ ИМ. А.М. НИКИФОРОВА МЧС РОССИИ»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15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1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186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206017" y="647058"/>
            <a:ext cx="8926185" cy="47423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В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2020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году медицинская помощь была оказана в </a:t>
            </a: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47 738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случаях, из  них: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032150"/>
              </p:ext>
            </p:extLst>
          </p:nvPr>
        </p:nvGraphicFramePr>
        <p:xfrm>
          <a:off x="292736" y="1052425"/>
          <a:ext cx="9341587" cy="359352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544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1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4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38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Вид медицинских услуг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2018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2019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2020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38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Круглосуточный стационар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2 809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3 705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2 635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38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Дневной стационар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148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240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156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58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Первичная медико-санитарная помощь в амбулаторно-поликлинических условиях 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45</a:t>
                      </a:r>
                      <a:r>
                        <a:rPr lang="ru-RU" sz="1800" b="1" baseline="0" dirty="0" smtClean="0">
                          <a:latin typeface="Cambria" panose="02040503050406030204" pitchFamily="18" charset="0"/>
                        </a:rPr>
                        <a:t> 955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50</a:t>
                      </a:r>
                      <a:r>
                        <a:rPr lang="ru-RU" sz="1800" b="1" baseline="0" dirty="0" smtClean="0">
                          <a:latin typeface="Cambria" panose="02040503050406030204" pitchFamily="18" charset="0"/>
                        </a:rPr>
                        <a:t> 692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44 525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38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Военно-врачебная экспертиза 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161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216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159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058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Высокотехнологичная медицинская помощь в рамках ОМС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533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512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mbria" panose="02040503050406030204" pitchFamily="18" charset="0"/>
                        </a:rPr>
                        <a:t>511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5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Высокотехнологичная медицинская помощь в рамках </a:t>
                      </a:r>
                      <a:r>
                        <a:rPr lang="ru-RU" sz="1800" b="1" dirty="0" err="1" smtClean="0">
                          <a:latin typeface="Cambria" panose="02040503050406030204" pitchFamily="18" charset="0"/>
                        </a:rPr>
                        <a:t>госзадания</a:t>
                      </a:r>
                      <a:endParaRPr lang="ru-RU" sz="1800" b="1" dirty="0" smtClean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212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245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229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3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ИТОГО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49 818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55 610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47 738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*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ФГБУ «ВЦЭРМ ИМ. А.М. НИКИФОРОВА МЧС РОССИИ»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159157"/>
              </p:ext>
            </p:extLst>
          </p:nvPr>
        </p:nvGraphicFramePr>
        <p:xfrm>
          <a:off x="282205" y="5116837"/>
          <a:ext cx="9341588" cy="1130006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5423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3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25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326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Вид медицинских услуг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2018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2019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2020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686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Проведение обследования на наличие</a:t>
                      </a:r>
                      <a:r>
                        <a:rPr lang="ru-RU" sz="1800" b="1" baseline="0" dirty="0" smtClean="0">
                          <a:latin typeface="Cambria" panose="02040503050406030204" pitchFamily="18" charset="0"/>
                        </a:rPr>
                        <a:t> коронавирусной инфекции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Обследования не проводились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49 818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92735" y="4608239"/>
            <a:ext cx="78291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* </a:t>
            </a:r>
            <a:r>
              <a:rPr lang="ru-RU" i="1" dirty="0" smtClean="0">
                <a:solidFill>
                  <a:schemeClr val="tx1"/>
                </a:solidFill>
              </a:rPr>
              <a:t>Уменьшение показателей связано с ограничительными мероприятиями</a:t>
            </a:r>
            <a:endParaRPr lang="ru-RU" i="1" dirty="0">
              <a:solidFill>
                <a:schemeClr val="tx1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3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5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426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дзаголовок 2"/>
          <p:cNvSpPr txBox="1">
            <a:spLocks/>
          </p:cNvSpPr>
          <p:nvPr/>
        </p:nvSpPr>
        <p:spPr>
          <a:xfrm>
            <a:off x="230373" y="720445"/>
            <a:ext cx="9338823" cy="105587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В соответствии с  Планом комплектования образовательных учреждений МЧС России специалистами МЧС России для обучения по программам дополнительного профессионального образования в области медицинского обеспечения на базе ФГБУ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«ВЦЭРМ им. А.М. Никифорова МЧС России»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прошли обучение: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489935209"/>
              </p:ext>
            </p:extLst>
          </p:nvPr>
        </p:nvGraphicFramePr>
        <p:xfrm>
          <a:off x="-5728" y="1959145"/>
          <a:ext cx="9905999" cy="4378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ФГБУ «ВЦЭРМ ИМ. А.М. НИКИФОРОВА МЧС РОССИИ»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38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дзаголовок 2"/>
          <p:cNvSpPr txBox="1">
            <a:spLocks/>
          </p:cNvSpPr>
          <p:nvPr/>
        </p:nvSpPr>
        <p:spPr>
          <a:xfrm>
            <a:off x="3439235" y="620511"/>
            <a:ext cx="6314365" cy="590472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9"/>
              </a:spcBef>
              <a:spcAft>
                <a:spcPts val="0"/>
              </a:spcAft>
              <a:buClrTx/>
              <a:buSzPct val="100000"/>
            </a:pPr>
            <a:r>
              <a:rPr lang="ru-RU" sz="1650" dirty="0">
                <a:solidFill>
                  <a:prstClr val="black"/>
                </a:solidFill>
                <a:latin typeface="Cambria" panose="02040503050406030204" pitchFamily="18" charset="0"/>
              </a:rPr>
              <a:t>В соответствии с Уставом и лицензией на осуществление медицинской деятельности </a:t>
            </a:r>
            <a:r>
              <a:rPr lang="ru-RU" sz="1650" dirty="0" smtClean="0">
                <a:solidFill>
                  <a:prstClr val="black"/>
                </a:solidFill>
                <a:latin typeface="Cambria" panose="02040503050406030204" pitchFamily="18" charset="0"/>
              </a:rPr>
              <a:t>ФГБУ «СКССРЦ МЧС России»  </a:t>
            </a:r>
            <a:r>
              <a:rPr lang="ru-RU" sz="1650" b="1" dirty="0">
                <a:solidFill>
                  <a:prstClr val="black"/>
                </a:solidFill>
                <a:latin typeface="Cambria" panose="02040503050406030204" pitchFamily="18" charset="0"/>
              </a:rPr>
              <a:t>ОБЕСПЕЧИВАЕТ:</a:t>
            </a:r>
          </a:p>
          <a:p>
            <a:pPr marL="335270" indent="-335270" algn="just">
              <a:spcBef>
                <a:spcPts val="29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650" dirty="0">
                <a:solidFill>
                  <a:schemeClr val="tx1"/>
                </a:solidFill>
                <a:latin typeface="Cambria" panose="02040503050406030204" pitchFamily="18" charset="0"/>
              </a:rPr>
              <a:t>Медицинскую </a:t>
            </a:r>
            <a:r>
              <a:rPr lang="ru-RU" sz="165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реабилитацию личного состава МЧС России, в том числе перенёсших заболевания </a:t>
            </a:r>
            <a:r>
              <a:rPr lang="en-US" sz="1650" dirty="0" smtClean="0">
                <a:solidFill>
                  <a:schemeClr val="tx1"/>
                </a:solidFill>
                <a:latin typeface="Cambria" panose="02040503050406030204" pitchFamily="18" charset="0"/>
              </a:rPr>
              <a:t>COVID-19</a:t>
            </a:r>
            <a:r>
              <a:rPr lang="ru-RU" sz="1650" dirty="0" smtClean="0">
                <a:solidFill>
                  <a:schemeClr val="tx1"/>
                </a:solidFill>
                <a:latin typeface="Cambria" panose="02040503050406030204" pitchFamily="18" charset="0"/>
              </a:rPr>
              <a:t>;</a:t>
            </a:r>
            <a:endParaRPr lang="ru-RU" sz="165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650" dirty="0">
                <a:solidFill>
                  <a:schemeClr val="tx1"/>
                </a:solidFill>
                <a:latin typeface="Cambria" panose="02040503050406030204" pitchFamily="18" charset="0"/>
              </a:rPr>
              <a:t>Стационарное лечение;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1650" dirty="0">
                <a:solidFill>
                  <a:schemeClr val="tx1"/>
                </a:solidFill>
                <a:latin typeface="Cambria" panose="02040503050406030204" pitchFamily="18" charset="0"/>
              </a:rPr>
              <a:t>Организацию профилактического оздоровительного отдыха и амбулаторной помощи</a:t>
            </a:r>
            <a:r>
              <a:rPr lang="ru-RU" sz="1650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65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5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ЛЕЧЕБНАЯ </a:t>
            </a:r>
            <a:r>
              <a:rPr lang="ru-RU" sz="1650" b="1" dirty="0">
                <a:solidFill>
                  <a:schemeClr val="tx1"/>
                </a:solidFill>
                <a:latin typeface="Cambria" panose="02040503050406030204" pitchFamily="18" charset="0"/>
              </a:rPr>
              <a:t>БАЗА ЦЕНТРА ПОЗВОЛЯЕТ </a:t>
            </a:r>
            <a:r>
              <a:rPr lang="ru-RU" sz="165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ОКАЗЫВАТЬ: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5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Специализированную </a:t>
            </a:r>
            <a:r>
              <a:rPr lang="ru-RU" sz="1650" dirty="0">
                <a:solidFill>
                  <a:schemeClr val="tx1"/>
                </a:solidFill>
                <a:latin typeface="Cambria" panose="02040503050406030204" pitchFamily="18" charset="0"/>
              </a:rPr>
              <a:t>медицинскую помощь при заболеваниях органов пищеварения, мочеполовой системы, сердечно-сосудистой системы, заболеваниях ЛОР-органов, заболеваниях нервной системы, эндокринных </a:t>
            </a:r>
            <a:r>
              <a:rPr lang="ru-RU" sz="1650" dirty="0" smtClean="0">
                <a:solidFill>
                  <a:schemeClr val="tx1"/>
                </a:solidFill>
                <a:latin typeface="Cambria" panose="02040503050406030204" pitchFamily="18" charset="0"/>
              </a:rPr>
              <a:t>болезнях</a:t>
            </a:r>
            <a:r>
              <a:rPr lang="en-US" sz="1650" dirty="0" smtClean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ru-RU" sz="1650" dirty="0" smtClean="0">
                <a:solidFill>
                  <a:schemeClr val="tx1"/>
                </a:solidFill>
                <a:latin typeface="Cambria" panose="02040503050406030204" pitchFamily="18" charset="0"/>
              </a:rPr>
              <a:t>а так же осложнения после перенесенной коронавирусной инфекции (</a:t>
            </a:r>
            <a:r>
              <a:rPr lang="en-US" sz="1650" dirty="0" smtClean="0">
                <a:solidFill>
                  <a:schemeClr val="tx1"/>
                </a:solidFill>
                <a:latin typeface="Cambria" panose="02040503050406030204" pitchFamily="18" charset="0"/>
              </a:rPr>
              <a:t>COVID-19)</a:t>
            </a:r>
            <a:r>
              <a:rPr lang="ru-RU" sz="1650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ru-RU" sz="165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Aft>
                <a:spcPts val="0"/>
              </a:spcAft>
              <a:buClrTx/>
              <a:buSzPct val="100000"/>
            </a:pPr>
            <a:r>
              <a:rPr lang="ru-RU" sz="1650" b="1" dirty="0">
                <a:solidFill>
                  <a:schemeClr val="tx1"/>
                </a:solidFill>
                <a:latin typeface="Cambria" panose="02040503050406030204" pitchFamily="18" charset="0"/>
              </a:rPr>
              <a:t>Медицинская база Центра включает </a:t>
            </a:r>
            <a:r>
              <a:rPr lang="ru-RU" sz="1650" dirty="0">
                <a:solidFill>
                  <a:schemeClr val="tx1"/>
                </a:solidFill>
                <a:latin typeface="Cambria" panose="02040503050406030204" pitchFamily="18" charset="0"/>
              </a:rPr>
              <a:t>в себя следующие структурные подразделения: отделение лучевой диагностики, медико-консультативное отделение, отделение функциональной диагностики, приемное отделение, отделение терапии и реабилитации, санаторное отделение, физиотерапевтическое отделение, клинико-диагностическую лабораторию, аптеку.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65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5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65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 descr="C:\Users\loktev\Desktop\БУКЛЕТ\СКССРЦ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0" y="3733800"/>
            <a:ext cx="3024146" cy="2429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oktev\Desktop\БУКЛЕТ\СКССРЦ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5" y="735344"/>
            <a:ext cx="3033223" cy="2614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ФГБУ «СКССРЦ МЧС 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РОССИИ»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0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2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43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238142" y="662555"/>
            <a:ext cx="9396181" cy="47423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Медицинскую реабилитацию и стационарное лечение получили </a:t>
            </a: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1 451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человек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, из  них: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510657"/>
              </p:ext>
            </p:extLst>
          </p:nvPr>
        </p:nvGraphicFramePr>
        <p:xfrm>
          <a:off x="289144" y="1136795"/>
          <a:ext cx="9357878" cy="2838305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4930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4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766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Контингент</a:t>
                      </a:r>
                      <a:r>
                        <a:rPr lang="ru-RU" sz="2000" b="1" baseline="0" dirty="0" smtClean="0">
                          <a:latin typeface="Cambria" panose="02040503050406030204" pitchFamily="18" charset="0"/>
                        </a:rPr>
                        <a:t> МЧС России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2018 год</a:t>
                      </a: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2019 год</a:t>
                      </a: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mbria" panose="02040503050406030204" pitchFamily="18" charset="0"/>
                        </a:rPr>
                        <a:t>2020 </a:t>
                      </a:r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год</a:t>
                      </a: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6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Сотрудники МЧС России 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1 152</a:t>
                      </a: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1 216</a:t>
                      </a: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890</a:t>
                      </a: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6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Члены семей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339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491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325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6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Коммерческие путёвки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1 068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1 084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236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6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ИТОГО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2 559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2 791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1 451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*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ФГБУ «СКССРЦ МЧС России»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237549"/>
              </p:ext>
            </p:extLst>
          </p:nvPr>
        </p:nvGraphicFramePr>
        <p:xfrm>
          <a:off x="307129" y="4457700"/>
          <a:ext cx="9428299" cy="1761246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4912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8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401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Вид медицинских услуг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2018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2019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2020 год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84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Cambria" panose="02040503050406030204" pitchFamily="18" charset="0"/>
                        </a:rPr>
                        <a:t>Медицинская</a:t>
                      </a:r>
                      <a:r>
                        <a:rPr lang="ru-RU" sz="2000" b="1" baseline="0" dirty="0" smtClean="0">
                          <a:latin typeface="Cambria" panose="02040503050406030204" pitchFamily="18" charset="0"/>
                        </a:rPr>
                        <a:t> реабилитация личного состава МЧС России из числа перенёсших заболевание </a:t>
                      </a:r>
                      <a:r>
                        <a:rPr lang="en-US" sz="2000" b="1" baseline="0" dirty="0" smtClean="0">
                          <a:latin typeface="Cambria" panose="02040503050406030204" pitchFamily="18" charset="0"/>
                        </a:rPr>
                        <a:t>COVID-19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–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106</a:t>
                      </a:r>
                      <a:endParaRPr lang="ru-RU" sz="20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92735" y="3935139"/>
            <a:ext cx="78291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* </a:t>
            </a:r>
            <a:r>
              <a:rPr lang="ru-RU" i="1" dirty="0" smtClean="0">
                <a:solidFill>
                  <a:schemeClr val="tx1"/>
                </a:solidFill>
              </a:rPr>
              <a:t>Уменьшение показателей связано с ограничительными мероприятиями</a:t>
            </a:r>
            <a:endParaRPr lang="ru-RU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"/>
          <p:cNvSpPr txBox="1">
            <a:spLocks/>
          </p:cNvSpPr>
          <p:nvPr/>
        </p:nvSpPr>
        <p:spPr>
          <a:xfrm>
            <a:off x="226112" y="686316"/>
            <a:ext cx="5323788" cy="551152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В соответствии с пунктом 96 подраздела 2.1 раздела 2 Комплексного плана основных мероприятий МЧС России на 2020 год, утвержденного приказом              МЧС России от 28.12.2019 №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811 и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распоряжением заместителя Министра МЧС России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от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18.08.2020 № 596 «О мероприятиях по подготовке и проведению учебно-методического сбора с должностными лицами подразделений, отвечающими за организацию медицинского обеспечения личного состава в системе МЧС </a:t>
            </a: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России»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08-11 сентября 2019 года в г. Санкт-Петербург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на базе ФГБУ ВЦЭРМ им. А.М. Никифорова МЧС России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проведен учебно-методический сбор с должностными лицами подразделений, отвечающими за организацию медицинского обеспечения личного состава в системе МЧС России. 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УЧЕБНО-МЕТОДИЧЕСКИЙ СБОР В </a:t>
            </a: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Г. 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САНКТ-ПЕТЕРБУРГЕ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2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4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716222"/>
            <a:ext cx="3766922" cy="5481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06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УЧАСТНИКИ УЧЕБНО-МЕТОДИЧЕСКОГО СБОРА</a:t>
            </a:r>
            <a:endParaRPr lang="ru-RU" sz="2400" b="1" dirty="0" smtClean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2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4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933624"/>
              </p:ext>
            </p:extLst>
          </p:nvPr>
        </p:nvGraphicFramePr>
        <p:xfrm>
          <a:off x="292735" y="818860"/>
          <a:ext cx="5614579" cy="35644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9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98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Территориальные органы и учреждения МЧС России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Главные управления МЧС России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77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Спасательные центры МЧС России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чел.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Авиационно-спасательные центры МЧС России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чел.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Образовательные учреждения МЧС России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чел.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Национальный горноспасательный центр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чел.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Центроспас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 чел.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 Центральная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поликлиника МЧС России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 чел.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62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Северо-Кавказский специализированный санаторно-реабилитационный центр МЧС России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 чел.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ЦЭПП МЧС России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 чел.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ВЦЭРМ им. А.М.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Никифорова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 чел.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98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 116 человек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983334"/>
              </p:ext>
            </p:extLst>
          </p:nvPr>
        </p:nvGraphicFramePr>
        <p:xfrm>
          <a:off x="292736" y="4551827"/>
          <a:ext cx="5600064" cy="15106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7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0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Центральный аппарат МЧС России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3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Заместитель Министра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чел.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3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Управление</a:t>
                      </a:r>
                      <a:r>
                        <a:rPr lang="ru-RU" sz="16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медико-психологического обеспечения МЧС России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 чел.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3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Контрольно-ревизионное управление МЧС России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чел.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31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 6 человек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2" descr="C:\Users\loktev\Desktop\Другое\БУКЛЕТ по итогам сборов 2020\Сборы руководства медицинских подразделений МЧС\Сборы руководства медицинских подразделений МЧС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57" y="1072814"/>
            <a:ext cx="3610840" cy="2363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loktev\Desktop\Другое\БУКЛЕТ по итогам сборов 2020\Сборы руководства медицинских подразделений МЧС\Сборы руководства медицинских подразделений МЧС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58" y="3654815"/>
            <a:ext cx="3610840" cy="2407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дзаголовок 2"/>
          <p:cNvSpPr txBox="1">
            <a:spLocks/>
          </p:cNvSpPr>
          <p:nvPr/>
        </p:nvSpPr>
        <p:spPr>
          <a:xfrm>
            <a:off x="6104458" y="679222"/>
            <a:ext cx="3610839" cy="39359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Регистрация участников сбора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39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" y="6337480"/>
            <a:ext cx="9905999" cy="538926"/>
            <a:chOff x="0" y="4650632"/>
            <a:chExt cx="9143999" cy="506673"/>
          </a:xfrm>
        </p:grpSpPr>
        <p:grpSp>
          <p:nvGrpSpPr>
            <p:cNvPr id="17" name="Группа 7"/>
            <p:cNvGrpSpPr>
              <a:grpSpLocks/>
            </p:cNvGrpSpPr>
            <p:nvPr/>
          </p:nvGrpSpPr>
          <p:grpSpPr bwMode="auto">
            <a:xfrm>
              <a:off x="0" y="4784821"/>
              <a:ext cx="9143999" cy="254000"/>
              <a:chOff x="0" y="6404550"/>
              <a:chExt cx="9144000" cy="457200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700015" y="4650632"/>
              <a:ext cx="386412" cy="484164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2" descr="I:\ФОТОШОП\ОТКРЫТКИ\29f9bf9508e2d3847aea81933eb1bbc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6" y="4670034"/>
              <a:ext cx="444780" cy="445077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024" y="4654176"/>
              <a:ext cx="521377" cy="503129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УЧЕБНО-МЕТОДИЧЕСКИЙ СБОР В Г. САНКТ-ПЕТЕРБУРГЕ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pic>
        <p:nvPicPr>
          <p:cNvPr id="23" name="Picture 4" descr="C:\Users\loktev\Desktop\Другое\БУКЛЕТ по итогам сборов 2020\Сборы руководства медицинских подразделений МЧС\Сборы руководства медицинских подразделений МЧС\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2"/>
          <a:stretch/>
        </p:blipFill>
        <p:spPr bwMode="auto">
          <a:xfrm>
            <a:off x="232117" y="742580"/>
            <a:ext cx="4551467" cy="2521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2159000" y="731360"/>
            <a:ext cx="2624584" cy="46244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Открытие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учебно-методического сбора</a:t>
            </a: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25" name="Picture 2" descr="C:\Users\loktev\Desktop\Другое\БУКЛЕТ по итогам сборов 2020\ФОТКИ\AR5_78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4"/>
          <a:stretch/>
        </p:blipFill>
        <p:spPr bwMode="auto">
          <a:xfrm>
            <a:off x="5128667" y="731360"/>
            <a:ext cx="4569156" cy="2532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7073239" y="731360"/>
            <a:ext cx="2624584" cy="46244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Ознакомление с выставкой инноваций</a:t>
            </a:r>
          </a:p>
        </p:txBody>
      </p:sp>
      <p:pic>
        <p:nvPicPr>
          <p:cNvPr id="27" name="Picture 3" descr="C:\Users\loktev\Desktop\Другое\БУКЛЕТ по итогам сборов 2020\Сборы руководства медицинских подразделений МЧС\Сборы руководства медицинских подразделений МЧС\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3" b="5766"/>
          <a:stretch/>
        </p:blipFill>
        <p:spPr bwMode="auto">
          <a:xfrm>
            <a:off x="244817" y="3561942"/>
            <a:ext cx="4551467" cy="2546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2159000" y="3549242"/>
            <a:ext cx="2624584" cy="4766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Демонстрация санитарно-авиационной эвакуации</a:t>
            </a: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37" name="Picture 7" descr="G:\3139a1f4-ed93-4ddb-a4b7-80e7ad29868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10439"/>
          <a:stretch/>
        </p:blipFill>
        <p:spPr bwMode="auto">
          <a:xfrm>
            <a:off x="5128667" y="3561942"/>
            <a:ext cx="4564167" cy="2546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Скругленный прямоугольник 37"/>
          <p:cNvSpPr/>
          <p:nvPr/>
        </p:nvSpPr>
        <p:spPr>
          <a:xfrm>
            <a:off x="7073239" y="3549242"/>
            <a:ext cx="2624584" cy="47665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Окончание учебно-методического сбора</a:t>
            </a: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6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ИТОГИ УЧЕБНО-МЕТОДИЧЕСКОГО СБОРА</a:t>
            </a:r>
            <a:endParaRPr lang="ru-RU" sz="2400" b="1" dirty="0" smtClean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2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4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одзаголовок 2"/>
          <p:cNvSpPr txBox="1">
            <a:spLocks/>
          </p:cNvSpPr>
          <p:nvPr/>
        </p:nvSpPr>
        <p:spPr>
          <a:xfrm>
            <a:off x="-16934" y="840187"/>
            <a:ext cx="9906000" cy="492198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На сборе были подведены итоги работы медицинских организаций и подразделений МЧС России, включая: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2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вопросы </a:t>
            </a:r>
            <a:r>
              <a:rPr lang="ru-RU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организации медицинского, психологического обеспечения </a:t>
            </a:r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всех категорий личного состава МЧС России в целях сохранения и укрепления его 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здоровья;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вопросы </a:t>
            </a:r>
            <a:r>
              <a:rPr lang="ru-RU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снабжения медицинской техникой </a:t>
            </a:r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и медицинским имуществом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;</a:t>
            </a:r>
            <a:endParaRPr lang="ru-RU" sz="24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вопросы </a:t>
            </a:r>
            <a:r>
              <a:rPr lang="ru-RU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организации финансирования </a:t>
            </a:r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медицинского и психологического 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обеспечения;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вопросы </a:t>
            </a:r>
            <a:r>
              <a:rPr lang="ru-RU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организации проведения военно-врачебной экспертизы </a:t>
            </a:r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и медицинских 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осмотров;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анализ деятельности </a:t>
            </a:r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по предупреждению распространения 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СOVID-19.</a:t>
            </a:r>
            <a:endParaRPr lang="ru-RU" sz="24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24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2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8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50" y="745662"/>
            <a:ext cx="3550385" cy="5409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982109" y="679204"/>
            <a:ext cx="5047216" cy="153212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Врач анестезиолог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–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реаниматолог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службы аэромобильного госпиталя и организации медицинской помощи при чрезвычайных ситуациях отряда </a:t>
            </a:r>
            <a:r>
              <a:rPr lang="ru-RU" sz="1800" dirty="0" err="1">
                <a:solidFill>
                  <a:schemeClr val="tx1"/>
                </a:solidFill>
                <a:latin typeface="Cambria" panose="02040503050406030204" pitchFamily="18" charset="0"/>
              </a:rPr>
              <a:t>Центроспас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Белинский Виктор Владимирович     </a:t>
            </a:r>
            <a:endParaRPr lang="ru-RU" sz="18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3077" name="Picture 5" descr="I:\ФОТОШОП\ОТКРЫТКИ\madaly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2"/>
          <a:stretch/>
        </p:blipFill>
        <p:spPr bwMode="auto">
          <a:xfrm>
            <a:off x="258690" y="772336"/>
            <a:ext cx="685578" cy="12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I:\ФОТОШОП\ОТКРЫТКИ\madaly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7" r="33671"/>
          <a:stretch/>
        </p:blipFill>
        <p:spPr bwMode="auto">
          <a:xfrm>
            <a:off x="222117" y="2808329"/>
            <a:ext cx="706857" cy="12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I:\ФОТОШОП\ОТКРЫТКИ\madaly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9"/>
          <a:stretch/>
        </p:blipFill>
        <p:spPr bwMode="auto">
          <a:xfrm>
            <a:off x="216131" y="4771878"/>
            <a:ext cx="706857" cy="12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одзаголовок 2"/>
          <p:cNvSpPr txBox="1">
            <a:spLocks/>
          </p:cNvSpPr>
          <p:nvPr/>
        </p:nvSpPr>
        <p:spPr>
          <a:xfrm>
            <a:off x="982108" y="2730521"/>
            <a:ext cx="5047217" cy="146047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Врач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медицинской службы 8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СПСЧ по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тушению крупных пожаров 10 пожарно-спасательного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отряда ФПС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ГПС Главного управления МЧС России по Пермскому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краю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Демаков Олег Николаевич</a:t>
            </a:r>
            <a:endParaRPr lang="ru-RU" sz="18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982109" y="4701405"/>
            <a:ext cx="5047216" cy="172011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Начальник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группы отдела (медико-спасательного) управления (медико-спасательного) ФГКУ «ЦСООР «Лидер»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майор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медицинской службы </a:t>
            </a:r>
            <a:r>
              <a:rPr lang="ru-RU" sz="18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Уруймагти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Заур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Георгиевич</a:t>
            </a:r>
            <a:endParaRPr lang="ru-RU" sz="18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" y="6337480"/>
            <a:ext cx="9905999" cy="538926"/>
            <a:chOff x="0" y="4650632"/>
            <a:chExt cx="9143999" cy="506673"/>
          </a:xfrm>
        </p:grpSpPr>
        <p:grpSp>
          <p:nvGrpSpPr>
            <p:cNvPr id="32" name="Группа 7"/>
            <p:cNvGrpSpPr>
              <a:grpSpLocks/>
            </p:cNvGrpSpPr>
            <p:nvPr/>
          </p:nvGrpSpPr>
          <p:grpSpPr bwMode="auto">
            <a:xfrm>
              <a:off x="0" y="4784821"/>
              <a:ext cx="9143999" cy="254000"/>
              <a:chOff x="0" y="6404550"/>
              <a:chExt cx="9144000" cy="457200"/>
            </a:xfrm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700015" y="4650632"/>
              <a:ext cx="386412" cy="484164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2" descr="I:\ФОТОШОП\ОТКРЫТКИ\29f9bf9508e2d3847aea81933eb1bbc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6" y="4670034"/>
              <a:ext cx="444780" cy="445077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024" y="4654176"/>
              <a:ext cx="521377" cy="503129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КОНКУРС НА ЗВАНИЕ «ЛУЧШИЙ ВРАЧ МЧС РОССИИ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» В 2020 ГОДУ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3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27" y="1533897"/>
            <a:ext cx="3111324" cy="4672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одзаголовок 2"/>
          <p:cNvSpPr txBox="1">
            <a:spLocks/>
          </p:cNvSpPr>
          <p:nvPr/>
        </p:nvSpPr>
        <p:spPr>
          <a:xfrm>
            <a:off x="0" y="50831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669" y="1194472"/>
            <a:ext cx="3024336" cy="4530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5" y="708118"/>
            <a:ext cx="3111324" cy="4651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Группа 25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7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31" name="Прямоугольник 30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9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85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51" y="761376"/>
            <a:ext cx="3529531" cy="5356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944269" y="667514"/>
            <a:ext cx="5132680" cy="128703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Психолог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отделения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ФПС ГПС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по медицинскому и психологическому обеспечению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управления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материально-технического обеспечения Главного управления МЧС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России по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Пермскому краю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старший лейтенант внутренней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службы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Гончарук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Александра Владимировна</a:t>
            </a:r>
            <a:endParaRPr lang="ru-RU" sz="18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      </a:t>
            </a: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944268" y="2834538"/>
            <a:ext cx="5132681" cy="157047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Психолог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медико-психологической службы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СПСЧ ФПС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ГПС Главного управления МЧС России по Ростовской области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старший лейтенант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внутренней службы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Кудинова Олеся Сергеевна </a:t>
            </a:r>
            <a:endParaRPr lang="ru-RU" sz="18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944269" y="4405015"/>
            <a:ext cx="5132680" cy="181816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Начальник службы (психологической) отдела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медико-психологического обеспечения управления материально-технического обеспечения Главного управления МЧС России по Республике Коми 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майор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внутренней службы </a:t>
            </a:r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Просвирина Екатерина Николаевна</a:t>
            </a:r>
            <a:endParaRPr lang="ru-RU" sz="18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" y="6337480"/>
            <a:ext cx="9905999" cy="538926"/>
            <a:chOff x="0" y="4650632"/>
            <a:chExt cx="9143999" cy="506673"/>
          </a:xfrm>
        </p:grpSpPr>
        <p:grpSp>
          <p:nvGrpSpPr>
            <p:cNvPr id="32" name="Группа 7"/>
            <p:cNvGrpSpPr>
              <a:grpSpLocks/>
            </p:cNvGrpSpPr>
            <p:nvPr/>
          </p:nvGrpSpPr>
          <p:grpSpPr bwMode="auto">
            <a:xfrm>
              <a:off x="0" y="4784821"/>
              <a:ext cx="9143999" cy="254000"/>
              <a:chOff x="0" y="6404550"/>
              <a:chExt cx="9144000" cy="457200"/>
            </a:xfrm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700015" y="4650632"/>
              <a:ext cx="386412" cy="484164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2" descr="I:\ФОТОШОП\ОТКРЫТКИ\29f9bf9508e2d3847aea81933eb1bbc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6" y="4670034"/>
              <a:ext cx="444780" cy="445077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024" y="4654176"/>
              <a:ext cx="521377" cy="503129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>
                <a:solidFill>
                  <a:srgbClr val="0033CC"/>
                </a:solidFill>
                <a:latin typeface="Cambria" panose="02040503050406030204" pitchFamily="18" charset="0"/>
              </a:rPr>
              <a:t>КОНКУРС НА ЗВАНИЕ «ЛУЧШИЙ </a:t>
            </a:r>
            <a:r>
              <a:rPr lang="ru-RU" sz="22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ПСИХОЛОГ </a:t>
            </a:r>
            <a:r>
              <a:rPr lang="ru-RU" sz="2200" b="1" dirty="0">
                <a:solidFill>
                  <a:srgbClr val="0033CC"/>
                </a:solidFill>
                <a:latin typeface="Cambria" panose="02040503050406030204" pitchFamily="18" charset="0"/>
              </a:rPr>
              <a:t>МЧС РОССИИ</a:t>
            </a:r>
            <a:r>
              <a:rPr lang="ru-RU" sz="22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» В 2020 ГОДУ</a:t>
            </a:r>
            <a:endParaRPr lang="ru-RU" sz="22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pic>
        <p:nvPicPr>
          <p:cNvPr id="25" name="Picture 5" descr="I:\ФОТОШОП\ОТКРЫТКИ\madaly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42"/>
          <a:stretch/>
        </p:blipFill>
        <p:spPr bwMode="auto">
          <a:xfrm>
            <a:off x="258690" y="751134"/>
            <a:ext cx="685578" cy="12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I:\ФОТОШОП\ОТКРЫТКИ\madaly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7" r="33671"/>
          <a:stretch/>
        </p:blipFill>
        <p:spPr bwMode="auto">
          <a:xfrm>
            <a:off x="222117" y="2902834"/>
            <a:ext cx="706857" cy="12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I:\ФОТОШОП\ОТКРЫТКИ\madalya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9"/>
          <a:stretch/>
        </p:blipFill>
        <p:spPr bwMode="auto">
          <a:xfrm>
            <a:off x="216131" y="4505178"/>
            <a:ext cx="706857" cy="121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9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:\Рабочая\94f0a0bf1dd3935dc1ad652cbe9d30c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2" b="3414"/>
          <a:stretch/>
        </p:blipFill>
        <p:spPr bwMode="auto">
          <a:xfrm>
            <a:off x="232117" y="731242"/>
            <a:ext cx="4551467" cy="2532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НАГРАЖДЕНИЕ ГОСУДАРСТВЕННЫМИ НАГРАДАМИ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2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6" name="Прямоугольник 25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4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I:\Фото награждения\Отбор (1)\IMG_25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3"/>
          <a:stretch/>
        </p:blipFill>
        <p:spPr bwMode="auto">
          <a:xfrm>
            <a:off x="5133656" y="731241"/>
            <a:ext cx="4551467" cy="2532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Фото награждения\Отбор (1)\IMG_25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1"/>
          <a:stretch/>
        </p:blipFill>
        <p:spPr bwMode="auto">
          <a:xfrm>
            <a:off x="246771" y="3613589"/>
            <a:ext cx="4522158" cy="2532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ругое\Фотки\WhatsApp Image 2020-12-23 at 10.09.44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655" y="3613589"/>
            <a:ext cx="4551467" cy="2532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8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2329197" y="735828"/>
            <a:ext cx="7239999" cy="174244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50" dirty="0">
                <a:solidFill>
                  <a:schemeClr val="tx1"/>
                </a:solidFill>
                <a:latin typeface="Cambria" panose="02040503050406030204" pitchFamily="18" charset="0"/>
              </a:rPr>
              <a:t>«</a:t>
            </a:r>
            <a:r>
              <a:rPr lang="ru-RU" sz="1750" i="1" dirty="0">
                <a:solidFill>
                  <a:schemeClr val="tx1"/>
                </a:solidFill>
                <a:latin typeface="Cambria" panose="02040503050406030204" pitchFamily="18" charset="0"/>
              </a:rPr>
              <a:t>Комплексная оценка состояния здоровья и профилактика заболеваемости спасателей МЧС России, работающих в неблагоприятных условиях Арктики</a:t>
            </a:r>
            <a:r>
              <a:rPr lang="ru-RU" sz="1750" dirty="0" smtClean="0">
                <a:solidFill>
                  <a:schemeClr val="tx1"/>
                </a:solidFill>
                <a:latin typeface="Cambria" panose="02040503050406030204" pitchFamily="18" charset="0"/>
              </a:rPr>
              <a:t>».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750" b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5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Заказчик</a:t>
            </a:r>
            <a:r>
              <a:rPr lang="ru-RU" sz="175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1750" dirty="0">
                <a:solidFill>
                  <a:schemeClr val="tx1"/>
                </a:solidFill>
                <a:latin typeface="Cambria" panose="02040503050406030204" pitchFamily="18" charset="0"/>
              </a:rPr>
              <a:t>– </a:t>
            </a:r>
            <a:r>
              <a:rPr lang="ru-RU" sz="1750" dirty="0">
                <a:solidFill>
                  <a:srgbClr val="0000FF"/>
                </a:solidFill>
                <a:latin typeface="Cambria" panose="02040503050406030204" pitchFamily="18" charset="0"/>
              </a:rPr>
              <a:t>Управление медико-психологического обеспечения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50" b="1" dirty="0">
                <a:solidFill>
                  <a:schemeClr val="tx1"/>
                </a:solidFill>
                <a:latin typeface="Cambria" panose="02040503050406030204" pitchFamily="18" charset="0"/>
              </a:rPr>
              <a:t>Исполнитель</a:t>
            </a:r>
            <a:r>
              <a:rPr lang="ru-RU" sz="1750" dirty="0">
                <a:solidFill>
                  <a:schemeClr val="tx1"/>
                </a:solidFill>
                <a:latin typeface="Cambria" panose="02040503050406030204" pitchFamily="18" charset="0"/>
              </a:rPr>
              <a:t> – </a:t>
            </a:r>
            <a:r>
              <a:rPr lang="ru-RU" sz="1750" dirty="0">
                <a:solidFill>
                  <a:srgbClr val="0000FF"/>
                </a:solidFill>
                <a:latin typeface="Cambria" panose="02040503050406030204" pitchFamily="18" charset="0"/>
              </a:rPr>
              <a:t>ФГБУ ВЦЭРМ им. А.М. Никифорова МЧС России</a:t>
            </a:r>
            <a:r>
              <a:rPr lang="ru-RU" sz="175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75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50" dirty="0">
                <a:solidFill>
                  <a:schemeClr val="tx1"/>
                </a:solidFill>
                <a:latin typeface="Cambria" panose="02040503050406030204" pitchFamily="18" charset="0"/>
              </a:rPr>
              <a:t>       </a:t>
            </a:r>
            <a:endParaRPr lang="ru-RU" sz="175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6" y="2800349"/>
            <a:ext cx="2057826" cy="1495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6" y="780053"/>
            <a:ext cx="2057826" cy="1699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одзаголовок 2"/>
          <p:cNvSpPr txBox="1">
            <a:spLocks/>
          </p:cNvSpPr>
          <p:nvPr/>
        </p:nvSpPr>
        <p:spPr>
          <a:xfrm>
            <a:off x="2329197" y="2679838"/>
            <a:ext cx="7239999" cy="1560528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50" dirty="0" smtClean="0">
                <a:solidFill>
                  <a:schemeClr val="tx1"/>
                </a:solidFill>
                <a:latin typeface="Cambria" panose="02040503050406030204" pitchFamily="18" charset="0"/>
              </a:rPr>
              <a:t>«</a:t>
            </a:r>
            <a:r>
              <a:rPr lang="ru-RU" sz="1750" i="1" dirty="0">
                <a:solidFill>
                  <a:schemeClr val="tx1"/>
                </a:solidFill>
                <a:latin typeface="Cambria" panose="02040503050406030204" pitchFamily="18" charset="0"/>
              </a:rPr>
              <a:t>Клинико-лабораторные критерии нарушений обмена веществ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50" i="1" dirty="0">
                <a:solidFill>
                  <a:schemeClr val="tx1"/>
                </a:solidFill>
                <a:latin typeface="Cambria" panose="02040503050406030204" pitchFamily="18" charset="0"/>
              </a:rPr>
              <a:t>в </a:t>
            </a:r>
            <a:r>
              <a:rPr lang="ru-RU" sz="1750" i="1" dirty="0" err="1">
                <a:solidFill>
                  <a:schemeClr val="tx1"/>
                </a:solidFill>
                <a:latin typeface="Cambria" panose="02040503050406030204" pitchFamily="18" charset="0"/>
              </a:rPr>
              <a:t>донозологической</a:t>
            </a:r>
            <a:r>
              <a:rPr lang="ru-RU" sz="1750" i="1" dirty="0">
                <a:solidFill>
                  <a:schemeClr val="tx1"/>
                </a:solidFill>
                <a:latin typeface="Cambria" panose="02040503050406030204" pitchFamily="18" charset="0"/>
              </a:rPr>
              <a:t> диагностике заболеваний болезней системы кровообращения у сотрудников МЧС </a:t>
            </a:r>
            <a:r>
              <a:rPr lang="ru-RU" sz="175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России</a:t>
            </a:r>
            <a:r>
              <a:rPr lang="ru-RU" sz="1750" dirty="0" smtClean="0">
                <a:solidFill>
                  <a:schemeClr val="tx1"/>
                </a:solidFill>
                <a:latin typeface="Cambria" panose="02040503050406030204" pitchFamily="18" charset="0"/>
              </a:rPr>
              <a:t>».</a:t>
            </a:r>
            <a:endParaRPr lang="ru-RU" sz="175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75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50" b="1" dirty="0">
                <a:solidFill>
                  <a:schemeClr val="tx1"/>
                </a:solidFill>
                <a:latin typeface="Cambria" panose="02040503050406030204" pitchFamily="18" charset="0"/>
              </a:rPr>
              <a:t>Заказчик</a:t>
            </a:r>
            <a:r>
              <a:rPr lang="ru-RU" sz="1750" dirty="0">
                <a:solidFill>
                  <a:schemeClr val="tx1"/>
                </a:solidFill>
                <a:latin typeface="Cambria" panose="02040503050406030204" pitchFamily="18" charset="0"/>
              </a:rPr>
              <a:t> – </a:t>
            </a:r>
            <a:r>
              <a:rPr lang="ru-RU" sz="1750" dirty="0">
                <a:solidFill>
                  <a:srgbClr val="0000FF"/>
                </a:solidFill>
                <a:latin typeface="Cambria" panose="02040503050406030204" pitchFamily="18" charset="0"/>
              </a:rPr>
              <a:t>Управление медико-психологического обеспечения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50" b="1" dirty="0">
                <a:solidFill>
                  <a:schemeClr val="tx1"/>
                </a:solidFill>
                <a:latin typeface="Cambria" panose="02040503050406030204" pitchFamily="18" charset="0"/>
              </a:rPr>
              <a:t>Исполнитель</a:t>
            </a:r>
            <a:r>
              <a:rPr lang="ru-RU" sz="1750" dirty="0">
                <a:solidFill>
                  <a:schemeClr val="tx1"/>
                </a:solidFill>
                <a:latin typeface="Cambria" panose="02040503050406030204" pitchFamily="18" charset="0"/>
              </a:rPr>
              <a:t> – </a:t>
            </a:r>
            <a:r>
              <a:rPr lang="ru-RU" sz="1750" dirty="0">
                <a:solidFill>
                  <a:srgbClr val="0000FF"/>
                </a:solidFill>
                <a:latin typeface="Cambria" panose="02040503050406030204" pitchFamily="18" charset="0"/>
              </a:rPr>
              <a:t>ФГБУ ВЦЭРМ им. А.М. Никифорова МЧС России</a:t>
            </a:r>
            <a:r>
              <a:rPr lang="ru-RU" sz="175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75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50" dirty="0">
                <a:solidFill>
                  <a:schemeClr val="tx1"/>
                </a:solidFill>
                <a:latin typeface="Cambria" panose="02040503050406030204" pitchFamily="18" charset="0"/>
              </a:rPr>
              <a:t>       </a:t>
            </a:r>
            <a:endParaRPr lang="ru-RU" sz="175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2329197" y="4467716"/>
            <a:ext cx="7239999" cy="1560528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50" dirty="0" smtClean="0">
                <a:solidFill>
                  <a:schemeClr val="tx1"/>
                </a:solidFill>
                <a:latin typeface="Cambria" panose="02040503050406030204" pitchFamily="18" charset="0"/>
              </a:rPr>
              <a:t>«</a:t>
            </a:r>
            <a:r>
              <a:rPr lang="ru-RU" sz="1750" i="1" dirty="0">
                <a:solidFill>
                  <a:schemeClr val="tx1"/>
                </a:solidFill>
                <a:latin typeface="Cambria" panose="02040503050406030204" pitchFamily="18" charset="0"/>
              </a:rPr>
              <a:t>Совершенствование профилактической работы по снижению общей заболеваемости, травматизма, инвалидности и гибели сотрудников МЧС России</a:t>
            </a:r>
            <a:r>
              <a:rPr lang="ru-RU" sz="1750" dirty="0" smtClean="0">
                <a:solidFill>
                  <a:schemeClr val="tx1"/>
                </a:solidFill>
                <a:latin typeface="Cambria" panose="02040503050406030204" pitchFamily="18" charset="0"/>
              </a:rPr>
              <a:t>».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75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50" b="1" dirty="0">
                <a:solidFill>
                  <a:schemeClr val="tx1"/>
                </a:solidFill>
                <a:latin typeface="Cambria" panose="02040503050406030204" pitchFamily="18" charset="0"/>
              </a:rPr>
              <a:t>Заказчик</a:t>
            </a:r>
            <a:r>
              <a:rPr lang="ru-RU" sz="1750" dirty="0">
                <a:solidFill>
                  <a:schemeClr val="tx1"/>
                </a:solidFill>
                <a:latin typeface="Cambria" panose="02040503050406030204" pitchFamily="18" charset="0"/>
              </a:rPr>
              <a:t> – </a:t>
            </a:r>
            <a:r>
              <a:rPr lang="ru-RU" sz="1750" dirty="0">
                <a:solidFill>
                  <a:srgbClr val="0000FF"/>
                </a:solidFill>
                <a:latin typeface="Cambria" panose="02040503050406030204" pitchFamily="18" charset="0"/>
              </a:rPr>
              <a:t>Управление медико-психологического обеспечения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5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Исполнитель</a:t>
            </a:r>
            <a:r>
              <a:rPr lang="ru-RU" sz="175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1750" dirty="0">
                <a:solidFill>
                  <a:schemeClr val="tx1"/>
                </a:solidFill>
                <a:latin typeface="Cambria" panose="02040503050406030204" pitchFamily="18" charset="0"/>
              </a:rPr>
              <a:t>– </a:t>
            </a:r>
            <a:r>
              <a:rPr lang="ru-RU" sz="1750" dirty="0">
                <a:solidFill>
                  <a:srgbClr val="0000FF"/>
                </a:solidFill>
                <a:latin typeface="Cambria" panose="02040503050406030204" pitchFamily="18" charset="0"/>
              </a:rPr>
              <a:t>ФГБУ ВЦЭРМ им. А.М. Никифорова МЧС России</a:t>
            </a:r>
            <a:r>
              <a:rPr lang="ru-RU" sz="175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75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50" dirty="0">
                <a:solidFill>
                  <a:schemeClr val="tx1"/>
                </a:solidFill>
                <a:latin typeface="Cambria" panose="02040503050406030204" pitchFamily="18" charset="0"/>
              </a:rPr>
              <a:t>       </a:t>
            </a:r>
            <a:endParaRPr lang="ru-RU" sz="175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30426" y="2628405"/>
            <a:ext cx="9338770" cy="2285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30426" y="4421213"/>
            <a:ext cx="933877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НАУЧНО-ИССЛЕДОВАТЕЛЬСКИЕ РАБОТЫ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7" y="4594028"/>
            <a:ext cx="2057826" cy="1577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3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30" name="Прямоугольник 29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8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51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ПРЕДУПРЕЖДЕНИЕ РАСПРОСТРАНЕНИЯ </a:t>
            </a:r>
            <a:r>
              <a:rPr lang="en-US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COVID-19</a:t>
            </a:r>
          </a:p>
          <a:p>
            <a:pPr algn="ctr">
              <a:buClr>
                <a:srgbClr val="F14124">
                  <a:lumMod val="75000"/>
                </a:srgbClr>
              </a:buClr>
            </a:pP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3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30" name="Прямоугольник 29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8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737" y="1556198"/>
            <a:ext cx="3129759" cy="4516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372" y="1196753"/>
            <a:ext cx="3191600" cy="4577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764704"/>
            <a:ext cx="3191600" cy="4744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64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2274708" y="647058"/>
            <a:ext cx="7269342" cy="47423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ФГБУ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«ВЦЭРМ им. А.М. Никифорова МЧС России»</a:t>
            </a:r>
            <a:endParaRPr lang="ru-RU" sz="18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326352"/>
              </p:ext>
            </p:extLst>
          </p:nvPr>
        </p:nvGraphicFramePr>
        <p:xfrm>
          <a:off x="292736" y="1052426"/>
          <a:ext cx="6250939" cy="2376574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4777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303"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Вид лабораторного исследования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Количество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84">
                <a:tc>
                  <a:txBody>
                    <a:bodyPr/>
                    <a:lstStyle/>
                    <a:p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Проведение обследования на наличие</a:t>
                      </a:r>
                      <a:r>
                        <a:rPr lang="ru-RU" sz="1750" b="1" baseline="0" dirty="0" smtClean="0">
                          <a:latin typeface="Cambria" panose="02040503050406030204" pitchFamily="18" charset="0"/>
                        </a:rPr>
                        <a:t> коронавирусной инфекции методом ПЦР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49 818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984">
                <a:tc>
                  <a:txBody>
                    <a:bodyPr/>
                    <a:lstStyle/>
                    <a:p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Проведение иммуноферментного анализа (ИФА) на наличие антител (</a:t>
                      </a:r>
                      <a:r>
                        <a:rPr lang="en-US" sz="1750" b="1" dirty="0" smtClean="0">
                          <a:latin typeface="Cambria" panose="02040503050406030204" pitchFamily="18" charset="0"/>
                        </a:rPr>
                        <a:t>IgM </a:t>
                      </a:r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и</a:t>
                      </a:r>
                      <a:r>
                        <a:rPr lang="ru-RU" sz="1750" b="1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750" b="1" baseline="0" dirty="0" smtClean="0">
                          <a:latin typeface="Cambria" panose="02040503050406030204" pitchFamily="18" charset="0"/>
                        </a:rPr>
                        <a:t>IgG)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4 152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30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ИТОГО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53 970</a:t>
                      </a:r>
                      <a:endParaRPr lang="ru-RU" sz="175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ПРЕДУПРЕЖДЕНИЕ РАСПРОСТРАНЕНИЯ </a:t>
            </a:r>
            <a:r>
              <a:rPr lang="en-US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COVID-19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3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5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182985"/>
              </p:ext>
            </p:extLst>
          </p:nvPr>
        </p:nvGraphicFramePr>
        <p:xfrm>
          <a:off x="307129" y="3632246"/>
          <a:ext cx="6217496" cy="2636836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4732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434"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Вид медицинской помощи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Количество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436">
                <a:tc>
                  <a:txBody>
                    <a:bodyPr/>
                    <a:lstStyle/>
                    <a:p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Проведение телемедицинских консультации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317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8532">
                <a:tc>
                  <a:txBody>
                    <a:bodyPr/>
                    <a:lstStyle/>
                    <a:p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Выезд медицинских специалистов в</a:t>
                      </a:r>
                      <a:r>
                        <a:rPr lang="ru-RU" sz="1750" b="1" baseline="0" dirty="0" smtClean="0">
                          <a:latin typeface="Cambria" panose="02040503050406030204" pitchFamily="18" charset="0"/>
                        </a:rPr>
                        <a:t> организованные коллективы МЧС России для оказания практической помощи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5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434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ИТОГО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322</a:t>
                      </a:r>
                      <a:endParaRPr lang="ru-RU" sz="175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loktev\Desktop\Другое\БУКЛЕТ по итогам 2020 года\Фото\ВЦЭРМ\Фото тесты\На антитела\IMG_1785-16-12-20-11-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3" b="26764"/>
          <a:stretch/>
        </p:blipFill>
        <p:spPr bwMode="auto">
          <a:xfrm>
            <a:off x="6784975" y="1030289"/>
            <a:ext cx="2925763" cy="2398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oktev\Desktop\Другое\БУКЛЕТ по итогам 2020 года\Фото\ВЦЭРМ\Фото тесты\ПЦР\IMG_22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8" r="3269"/>
          <a:stretch/>
        </p:blipFill>
        <p:spPr bwMode="auto">
          <a:xfrm>
            <a:off x="6784975" y="3610717"/>
            <a:ext cx="2925763" cy="2709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76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2274708" y="647058"/>
            <a:ext cx="5650092" cy="47423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ФГБУЗ «72 Центральная Поликлиника МЧС России»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376304"/>
              </p:ext>
            </p:extLst>
          </p:nvPr>
        </p:nvGraphicFramePr>
        <p:xfrm>
          <a:off x="292736" y="1052426"/>
          <a:ext cx="9341587" cy="188820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6494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7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1877"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Вид лабораторного исследования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Количество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626">
                <a:tc>
                  <a:txBody>
                    <a:bodyPr/>
                    <a:lstStyle/>
                    <a:p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Проведение обследования на наличие</a:t>
                      </a:r>
                      <a:r>
                        <a:rPr lang="ru-RU" sz="1750" b="1" baseline="0" dirty="0" smtClean="0">
                          <a:latin typeface="Cambria" panose="02040503050406030204" pitchFamily="18" charset="0"/>
                        </a:rPr>
                        <a:t> коронавирусной инфекции методом ПЦР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mbria" panose="02040503050406030204" pitchFamily="18" charset="0"/>
                        </a:rPr>
                        <a:t>6 408</a:t>
                      </a:r>
                      <a:endParaRPr lang="ru-RU" sz="16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626">
                <a:tc>
                  <a:txBody>
                    <a:bodyPr/>
                    <a:lstStyle/>
                    <a:p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Проведение иммуноферментного анализа (ИФА) на наличие антител (</a:t>
                      </a:r>
                      <a:r>
                        <a:rPr lang="en-US" sz="1750" b="1" dirty="0" smtClean="0">
                          <a:latin typeface="Cambria" panose="02040503050406030204" pitchFamily="18" charset="0"/>
                        </a:rPr>
                        <a:t>IgM </a:t>
                      </a:r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и</a:t>
                      </a:r>
                      <a:r>
                        <a:rPr lang="ru-RU" sz="1750" b="1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750" b="1" baseline="0" dirty="0" smtClean="0">
                          <a:latin typeface="Cambria" panose="02040503050406030204" pitchFamily="18" charset="0"/>
                        </a:rPr>
                        <a:t>IgG)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978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87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ИТОГО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7 386</a:t>
                      </a:r>
                      <a:endParaRPr lang="ru-RU" sz="175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ПРЕДУПРЕЖДЕНИЕ РАСПРОСТРАНЕНИЯ </a:t>
            </a:r>
            <a:r>
              <a:rPr lang="en-US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COVID-19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3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5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:\Users\loktev\Desktop\Другое\БУКЛЕТ по итогам 2020 года\ФОТКИ\72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4"/>
          <a:stretch/>
        </p:blipFill>
        <p:spPr bwMode="auto">
          <a:xfrm>
            <a:off x="307129" y="3086680"/>
            <a:ext cx="2971607" cy="3114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oktev\Desktop\Другое\БУКЛЕТ по итогам 2020 года\ФОТКИ\72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52" y="3086679"/>
            <a:ext cx="5536171" cy="3114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88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238142" y="662555"/>
            <a:ext cx="9396181" cy="47423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Медицинская реабилитация в ФГБУ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«СКССРЦ МЧС России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» личного состава и членов их семей, перенёсших заболевание </a:t>
            </a:r>
            <a:r>
              <a:rPr lang="en-US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COVID-19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522238"/>
              </p:ext>
            </p:extLst>
          </p:nvPr>
        </p:nvGraphicFramePr>
        <p:xfrm>
          <a:off x="274059" y="1355869"/>
          <a:ext cx="6279141" cy="4844905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3534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4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439"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Контингент</a:t>
                      </a:r>
                      <a:r>
                        <a:rPr lang="ru-RU" sz="1750" b="1" baseline="0" dirty="0" smtClean="0">
                          <a:latin typeface="Cambria" panose="02040503050406030204" pitchFamily="18" charset="0"/>
                        </a:rPr>
                        <a:t> МЧС России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Количество</a:t>
                      </a:r>
                      <a:r>
                        <a:rPr lang="ru-RU" sz="1750" b="1" baseline="0" dirty="0" smtClean="0">
                          <a:latin typeface="Cambria" panose="02040503050406030204" pitchFamily="18" charset="0"/>
                        </a:rPr>
                        <a:t> человек</a:t>
                      </a:r>
                      <a:endParaRPr lang="ru-RU" sz="1750" b="1" dirty="0" smtClean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3945">
                <a:tc>
                  <a:txBody>
                    <a:bodyPr/>
                    <a:lstStyle/>
                    <a:p>
                      <a:r>
                        <a:rPr lang="ru-RU" sz="175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Военнослужащие и сотрудники ФПС ГПС </a:t>
                      </a:r>
                    </a:p>
                    <a:p>
                      <a:r>
                        <a:rPr lang="ru-RU" sz="175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МЧС России 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68</a:t>
                      </a: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3945">
                <a:tc>
                  <a:txBody>
                    <a:bodyPr/>
                    <a:lstStyle/>
                    <a:p>
                      <a:r>
                        <a:rPr lang="ru-RU" sz="175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Члены семей военнослужащих и сотрудников</a:t>
                      </a:r>
                      <a:r>
                        <a:rPr lang="ru-RU" sz="1750" b="1" baseline="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ФПС ГПС </a:t>
                      </a:r>
                    </a:p>
                    <a:p>
                      <a:r>
                        <a:rPr lang="ru-RU" sz="1750" b="1" baseline="0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МЧС России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3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192">
                <a:tc>
                  <a:txBody>
                    <a:bodyPr/>
                    <a:lstStyle/>
                    <a:p>
                      <a:r>
                        <a:rPr lang="ru-RU" sz="1750" b="1" dirty="0" smtClean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Гражданские служащие и работники МЧС России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24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3945">
                <a:tc>
                  <a:txBody>
                    <a:bodyPr/>
                    <a:lstStyle/>
                    <a:p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Члены семей гражданских служащих и работников </a:t>
                      </a:r>
                    </a:p>
                    <a:p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МЧС России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11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439">
                <a:tc>
                  <a:txBody>
                    <a:bodyPr/>
                    <a:lstStyle/>
                    <a:p>
                      <a:pPr algn="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ИТОГО</a:t>
                      </a:r>
                      <a:endParaRPr lang="ru-RU" sz="1750" b="1" dirty="0"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50" b="1" dirty="0" smtClean="0">
                          <a:latin typeface="Cambria" panose="02040503050406030204" pitchFamily="18" charset="0"/>
                        </a:rPr>
                        <a:t>106</a:t>
                      </a:r>
                      <a:endParaRPr lang="ru-RU" sz="175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9060" marR="9906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ПРЕДУПРЕЖДЕНИЕ РАСПРОСТРАНЕНИЯ </a:t>
            </a:r>
            <a:r>
              <a:rPr lang="en-US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COVID-19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C:\Users\loktev\Desktop\Другое\БУКЛЕТ по итогам сборов 2020\ФОТКИ\СКССРЦ\DSC_56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369060"/>
            <a:ext cx="2930146" cy="1956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oktev\Desktop\Другое\БУКЛЕТ по итогам сборов 2020\ФОТКИ\СКССРЦ\DSC_568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r="6690"/>
          <a:stretch/>
        </p:blipFill>
        <p:spPr bwMode="auto">
          <a:xfrm>
            <a:off x="6743699" y="3802104"/>
            <a:ext cx="2930147" cy="2316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ПРЕДУПРЕЖДЕНИЕ РАСПРОСТРАНЕНИЯ </a:t>
            </a:r>
            <a:r>
              <a:rPr lang="en-US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COVID-19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200025" y="599027"/>
            <a:ext cx="9630341" cy="846985"/>
          </a:xfrm>
          <a:prstGeom prst="rect">
            <a:avLst/>
          </a:prstGeom>
        </p:spPr>
        <p:txBody>
          <a:bodyPr wrap="square" lIns="107275" tIns="53637" rIns="107275" bIns="53637">
            <a:spAutoFit/>
          </a:bodyPr>
          <a:lstStyle/>
          <a:p>
            <a:pPr algn="just" defTabSz="1072743"/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целях предотвращения распространения 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новой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коронавирусной 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инфекции из 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резерва материальных ресурсов МЧС России изъято и распределено в территориальные органы и учреждения МЧС </a:t>
            </a:r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России:</a:t>
            </a:r>
            <a:endParaRPr lang="ru-RU" sz="1600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G:\Рабочая\ФОТО\маск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97" y="1899505"/>
            <a:ext cx="2304256" cy="2304256"/>
          </a:xfrm>
          <a:prstGeom prst="rect">
            <a:avLst/>
          </a:prstGeom>
          <a:noFill/>
          <a:effectLst>
            <a:glow>
              <a:schemeClr val="bg1">
                <a:alpha val="32000"/>
              </a:schemeClr>
            </a:glow>
            <a:outerShdw blurRad="317500" dir="4200000" sx="109000" sy="109000" algn="ctr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:\Рабочая\ФОТО\Канистра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990" y="2052343"/>
            <a:ext cx="1838106" cy="1838106"/>
          </a:xfrm>
          <a:prstGeom prst="rect">
            <a:avLst/>
          </a:prstGeom>
          <a:noFill/>
          <a:effectLst>
            <a:glow>
              <a:schemeClr val="bg1">
                <a:alpha val="32000"/>
              </a:schemeClr>
            </a:glow>
            <a:outerShdw blurRad="317500" dir="4200000" sx="109000" sy="109000" algn="ctr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G:\Рабочая\ФОТО\диз средство спрей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601" y="1803544"/>
            <a:ext cx="2231299" cy="2231299"/>
          </a:xfrm>
          <a:prstGeom prst="rect">
            <a:avLst/>
          </a:prstGeom>
          <a:noFill/>
          <a:effectLst>
            <a:glow>
              <a:schemeClr val="bg1">
                <a:alpha val="32000"/>
              </a:schemeClr>
            </a:glow>
            <a:outerShdw blurRad="317500" dir="4200000" sx="109000" sy="109000" algn="ctr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008113" y="3918453"/>
            <a:ext cx="1568623" cy="385321"/>
          </a:xfrm>
          <a:prstGeom prst="rect">
            <a:avLst/>
          </a:prstGeom>
        </p:spPr>
        <p:txBody>
          <a:bodyPr wrap="square" lIns="107275" tIns="53637" rIns="107275" bIns="53637">
            <a:spAutoFit/>
          </a:bodyPr>
          <a:lstStyle/>
          <a:p>
            <a:pPr algn="ctr" defTabSz="1072743"/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820 000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шт.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113731" y="3918453"/>
            <a:ext cx="1568623" cy="385321"/>
          </a:xfrm>
          <a:prstGeom prst="rect">
            <a:avLst/>
          </a:prstGeom>
        </p:spPr>
        <p:txBody>
          <a:bodyPr wrap="square" lIns="107275" tIns="53637" rIns="107275" bIns="53637">
            <a:spAutoFit/>
          </a:bodyPr>
          <a:lstStyle/>
          <a:p>
            <a:pPr algn="ctr" defTabSz="1072743"/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581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шт</a:t>
            </a: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ru-RU" sz="18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260247" y="3918453"/>
            <a:ext cx="1568623" cy="385321"/>
          </a:xfrm>
          <a:prstGeom prst="rect">
            <a:avLst/>
          </a:prstGeom>
        </p:spPr>
        <p:txBody>
          <a:bodyPr wrap="square" lIns="107275" tIns="53637" rIns="107275" bIns="53637">
            <a:spAutoFit/>
          </a:bodyPr>
          <a:lstStyle/>
          <a:p>
            <a:pPr algn="ctr" defTabSz="1072743"/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6 800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шт.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86011" y="1493637"/>
            <a:ext cx="2012825" cy="600764"/>
          </a:xfrm>
          <a:prstGeom prst="rect">
            <a:avLst/>
          </a:prstGeom>
        </p:spPr>
        <p:txBody>
          <a:bodyPr wrap="square" lIns="107275" tIns="53637" rIns="107275" bIns="53637">
            <a:spAutoFit/>
          </a:bodyPr>
          <a:lstStyle/>
          <a:p>
            <a:pPr algn="ctr" defTabSz="1072743"/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МЕДИЦИНСКИЕ МАСКИ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617459" y="1493637"/>
            <a:ext cx="2539486" cy="600764"/>
          </a:xfrm>
          <a:prstGeom prst="rect">
            <a:avLst/>
          </a:prstGeom>
        </p:spPr>
        <p:txBody>
          <a:bodyPr wrap="square" lIns="107275" tIns="53637" rIns="107275" bIns="53637">
            <a:spAutoFit/>
          </a:bodyPr>
          <a:lstStyle/>
          <a:p>
            <a:pPr algn="ctr" defTabSz="1072743"/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СРЕДСТВА ДЛЯ ДЕЗИНФЕКЦИИ 5 Л.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531984" y="1493637"/>
            <a:ext cx="2833719" cy="600764"/>
          </a:xfrm>
          <a:prstGeom prst="rect">
            <a:avLst/>
          </a:prstGeom>
        </p:spPr>
        <p:txBody>
          <a:bodyPr wrap="square" lIns="107275" tIns="53637" rIns="107275" bIns="53637">
            <a:spAutoFit/>
          </a:bodyPr>
          <a:lstStyle/>
          <a:p>
            <a:pPr algn="ctr" defTabSz="1072743"/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ДЕЗ. СРЕДСТВА ЛИЧНОЙ ГИГИЕНЫ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00025" y="4409027"/>
            <a:ext cx="9630341" cy="600764"/>
          </a:xfrm>
          <a:prstGeom prst="rect">
            <a:avLst/>
          </a:prstGeom>
        </p:spPr>
        <p:txBody>
          <a:bodyPr wrap="square" lIns="107275" tIns="53637" rIns="107275" bIns="53637">
            <a:spAutoFit/>
          </a:bodyPr>
          <a:lstStyle/>
          <a:p>
            <a:pPr algn="just" defTabSz="1072743"/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целях воспаления резерва материальных ресурсов МЧС России, осуществлена закупка имущества для укомплектования резерва, в части касающейся УМПО по следующей номенклатуре:</a:t>
            </a:r>
          </a:p>
        </p:txBody>
      </p: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256973"/>
              </p:ext>
            </p:extLst>
          </p:nvPr>
        </p:nvGraphicFramePr>
        <p:xfrm>
          <a:off x="292736" y="4990741"/>
          <a:ext cx="9341586" cy="1201146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231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3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15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187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mbria" panose="02040503050406030204" pitchFamily="18" charset="0"/>
                        </a:rPr>
                        <a:t>Медицинские маски</a:t>
                      </a:r>
                      <a:endParaRPr lang="ru-RU" sz="16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mbria" panose="02040503050406030204" pitchFamily="18" charset="0"/>
                        </a:rPr>
                        <a:t>Комплект биологической защиты 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mbria" panose="02040503050406030204" pitchFamily="18" charset="0"/>
                        </a:rPr>
                        <a:t>Средства дезинфекции 5 л 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mbria" panose="02040503050406030204" pitchFamily="18" charset="0"/>
                        </a:rPr>
                        <a:t>Дезинфицирующие средства личной гигиены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62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mbria" panose="02040503050406030204" pitchFamily="18" charset="0"/>
                        </a:rPr>
                        <a:t>2 000 000 шт.</a:t>
                      </a:r>
                      <a:endParaRPr lang="ru-RU" sz="16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mbria" panose="02040503050406030204" pitchFamily="18" charset="0"/>
                        </a:rPr>
                        <a:t>1 200 шт.</a:t>
                      </a:r>
                      <a:endParaRPr lang="ru-RU" sz="14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mbria" panose="02040503050406030204" pitchFamily="18" charset="0"/>
                        </a:rPr>
                        <a:t>1 120 шт.</a:t>
                      </a:r>
                      <a:endParaRPr lang="ru-RU" sz="14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mbria" panose="02040503050406030204" pitchFamily="18" charset="0"/>
                        </a:rPr>
                        <a:t>15 000 шт.</a:t>
                      </a:r>
                      <a:endParaRPr lang="ru-RU" sz="14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47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ПРЕДУПРЕЖДЕНИЕ РАСПРОСТРАНЕНИЯ </a:t>
            </a:r>
            <a:r>
              <a:rPr lang="en-US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COVID-19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Скругленный прямоугольник 35"/>
          <p:cNvSpPr/>
          <p:nvPr/>
        </p:nvSpPr>
        <p:spPr>
          <a:xfrm>
            <a:off x="4518720" y="3325743"/>
            <a:ext cx="2631920" cy="8108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 defTabSz="1072743"/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Инфракрасная система измерения температуры </a:t>
            </a: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IR236</a:t>
            </a:r>
            <a:endParaRPr lang="ru-RU" sz="1600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473255" y="3360198"/>
            <a:ext cx="1124723" cy="7812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 defTabSz="1072743"/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55 шт.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473255" y="4434170"/>
            <a:ext cx="1124723" cy="7128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 defTabSz="1072743"/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189 шт.</a:t>
            </a:r>
          </a:p>
        </p:txBody>
      </p:sp>
      <p:pic>
        <p:nvPicPr>
          <p:cNvPr id="39" name="Picture 2" descr="G:\Рабочая\ФОТО\mpt_ru логотип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2" b="27168"/>
          <a:stretch/>
        </p:blipFill>
        <p:spPr bwMode="auto">
          <a:xfrm>
            <a:off x="4518719" y="2355113"/>
            <a:ext cx="2478608" cy="800283"/>
          </a:xfrm>
          <a:prstGeom prst="rect">
            <a:avLst/>
          </a:prstGeom>
          <a:effectLst>
            <a:outerShdw blurRad="50800" dist="38100" dir="1704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3819" y="2213797"/>
            <a:ext cx="891048" cy="1082918"/>
          </a:xfrm>
          <a:prstGeom prst="rect">
            <a:avLst/>
          </a:prstGeom>
          <a:effectLst>
            <a:outerShdw blurRad="50800" dist="38100" dir="17040000" algn="tr" rotWithShape="0">
              <a:prstClr val="black">
                <a:alpha val="40000"/>
              </a:prstClr>
            </a:outerShdw>
          </a:effectLst>
        </p:spPr>
      </p:pic>
      <p:sp>
        <p:nvSpPr>
          <p:cNvPr id="43" name="Стрелка вниз 42"/>
          <p:cNvSpPr/>
          <p:nvPr/>
        </p:nvSpPr>
        <p:spPr>
          <a:xfrm rot="16200000">
            <a:off x="7579391" y="2312463"/>
            <a:ext cx="557008" cy="885586"/>
          </a:xfrm>
          <a:prstGeom prst="downArrow">
            <a:avLst/>
          </a:prstGeom>
          <a:gradFill>
            <a:gsLst>
              <a:gs pos="0">
                <a:schemeClr val="tx1"/>
              </a:gs>
              <a:gs pos="100000">
                <a:srgbClr val="FFC000"/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 defTabSz="1072743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Стрелка вниз 43"/>
          <p:cNvSpPr/>
          <p:nvPr/>
        </p:nvSpPr>
        <p:spPr>
          <a:xfrm rot="16200000">
            <a:off x="7579389" y="3318521"/>
            <a:ext cx="557006" cy="885589"/>
          </a:xfrm>
          <a:prstGeom prst="down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 defTabSz="1072743"/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518720" y="4352786"/>
            <a:ext cx="2614404" cy="8522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 defTabSz="1072743"/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Бесконтактный инфракрасный термометр, модель </a:t>
            </a:r>
            <a:r>
              <a:rPr lang="en-US" sz="1600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F01</a:t>
            </a:r>
            <a:endParaRPr lang="ru-RU" sz="1600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Стрелка вниз 45"/>
          <p:cNvSpPr/>
          <p:nvPr/>
        </p:nvSpPr>
        <p:spPr>
          <a:xfrm rot="16200000">
            <a:off x="7579392" y="4338630"/>
            <a:ext cx="557006" cy="885586"/>
          </a:xfrm>
          <a:prstGeom prst="down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 defTabSz="1072743"/>
            <a:endParaRPr lang="ru-RU">
              <a:solidFill>
                <a:prstClr val="white"/>
              </a:solidFill>
            </a:endParaRPr>
          </a:p>
        </p:txBody>
      </p:sp>
      <p:pic>
        <p:nvPicPr>
          <p:cNvPr id="47" name="Picture 2" descr="C:\Users\83316\Desktop\ДОКЛАД\Приказ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42"/>
          <a:stretch/>
        </p:blipFill>
        <p:spPr bwMode="auto">
          <a:xfrm>
            <a:off x="589542" y="757629"/>
            <a:ext cx="3640756" cy="2513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одзаголовок 2"/>
          <p:cNvSpPr txBox="1">
            <a:spLocks/>
          </p:cNvSpPr>
          <p:nvPr/>
        </p:nvSpPr>
        <p:spPr>
          <a:xfrm>
            <a:off x="4409440" y="757628"/>
            <a:ext cx="5303519" cy="178554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В рамках реализации распоряжения Правительства РФ от 21.03.2020 №706-р, № 708-р </a:t>
            </a:r>
            <a:r>
              <a:rPr lang="ru-RU" sz="18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Минпромторгом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России для нужд МЧС России проведена поставка оборудования на сумму 94 млн. 227 тыс. рублей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51" name="Picture 3" descr="C:\Users\83316\Desktop\ДОКЛАД\Распоряжение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80"/>
          <a:stretch/>
        </p:blipFill>
        <p:spPr bwMode="auto">
          <a:xfrm>
            <a:off x="589542" y="3732302"/>
            <a:ext cx="3640756" cy="2488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8473255" y="5450170"/>
            <a:ext cx="1124723" cy="7128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 defTabSz="1072743"/>
            <a:r>
              <a:rPr lang="ru-RU" sz="1800" b="1" dirty="0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6 </a:t>
            </a: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шт.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518720" y="5368786"/>
            <a:ext cx="2614404" cy="8522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7275" tIns="53637" rIns="107275" bIns="53637" rtlCol="0" anchor="ctr"/>
          <a:lstStyle/>
          <a:p>
            <a:pPr algn="ctr" defTabSz="1072743"/>
            <a:r>
              <a:rPr lang="ru-RU" sz="1600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Аппараты ИВЛ</a:t>
            </a:r>
            <a:endParaRPr lang="ru-RU" sz="1600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трелка вниз 33"/>
          <p:cNvSpPr/>
          <p:nvPr/>
        </p:nvSpPr>
        <p:spPr>
          <a:xfrm rot="16200000">
            <a:off x="7579392" y="5354630"/>
            <a:ext cx="557006" cy="885586"/>
          </a:xfrm>
          <a:prstGeom prst="down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0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 defTabSz="1072743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4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РАБОТА АЭРОМОБИЛЬНОГО ГОСПИТАЛЯ ЦЕНТРОСПАС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3" y="740230"/>
            <a:ext cx="9570918" cy="5394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Скругленный прямоугольник 55"/>
          <p:cNvSpPr/>
          <p:nvPr/>
        </p:nvSpPr>
        <p:spPr>
          <a:xfrm>
            <a:off x="161813" y="5686776"/>
            <a:ext cx="9570918" cy="4624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Ликвидации 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очага заражения COVID-19 на </a:t>
            </a:r>
            <a:r>
              <a:rPr lang="ru-RU" sz="1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промплощадке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  «НОВАТЭК-Мурманск» (Мурманская область)</a:t>
            </a:r>
          </a:p>
        </p:txBody>
      </p:sp>
    </p:spTree>
    <p:extLst>
      <p:ext uri="{BB962C8B-B14F-4D97-AF65-F5344CB8AC3E}">
        <p14:creationId xmlns:p14="http://schemas.microsoft.com/office/powerpoint/2010/main" val="57410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48" y="1531254"/>
            <a:ext cx="3111324" cy="4581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73" y="1184855"/>
            <a:ext cx="3133123" cy="4589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одзаголовок 2"/>
          <p:cNvSpPr txBox="1">
            <a:spLocks/>
          </p:cNvSpPr>
          <p:nvPr/>
        </p:nvSpPr>
        <p:spPr>
          <a:xfrm>
            <a:off x="0" y="50831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6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35" name="Прямоугольник 3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8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2" y="863122"/>
            <a:ext cx="3024336" cy="4589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26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:\Users\loktev\Desktop\Другое\БУКЛЕТ по госпиталям (2020)\Мурманск\БАС госпиталь\DJI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7" y="742580"/>
            <a:ext cx="4551467" cy="2559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P115048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89" b="10282"/>
          <a:stretch/>
        </p:blipFill>
        <p:spPr bwMode="auto">
          <a:xfrm>
            <a:off x="5128667" y="3561942"/>
            <a:ext cx="4564167" cy="2546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6718" r="23801" b="1"/>
          <a:stretch/>
        </p:blipFill>
        <p:spPr bwMode="auto">
          <a:xfrm>
            <a:off x="244816" y="3561942"/>
            <a:ext cx="4538767" cy="2584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 descr="C:\Users\loktev\Desktop\Другое\БУКЛЕТ по госпиталям (2020)\Мурманск\БАС госпиталь\DJI_00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6472" r="6472" b="19422"/>
          <a:stretch/>
        </p:blipFill>
        <p:spPr bwMode="auto">
          <a:xfrm>
            <a:off x="5128667" y="742580"/>
            <a:ext cx="4551466" cy="2573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РАБОТА АЭРОМОБИЛЬНОГО ГОСПИТАЛЯ ЦЕНТРОСПАС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Скругленный прямоугольник 50"/>
          <p:cNvSpPr/>
          <p:nvPr/>
        </p:nvSpPr>
        <p:spPr>
          <a:xfrm>
            <a:off x="232117" y="739116"/>
            <a:ext cx="1945026" cy="31946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«Грязная» зона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232117" y="5819779"/>
            <a:ext cx="1945026" cy="3179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ПВР Ногинского СЦ</a:t>
            </a: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682286" y="739115"/>
            <a:ext cx="1997847" cy="30538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«Чистая» зона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7186986" y="5790751"/>
            <a:ext cx="2505848" cy="317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Мобильный комплекс КТ</a:t>
            </a: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3142342" y="3040743"/>
            <a:ext cx="3621316" cy="7765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Ликвидации 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очага заражения COVID-19 на </a:t>
            </a:r>
            <a:r>
              <a:rPr lang="ru-RU" sz="1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промплощадке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  «НОВАТЭК-Мурманск» (Мурманская область)</a:t>
            </a:r>
          </a:p>
        </p:txBody>
      </p:sp>
    </p:spTree>
    <p:extLst>
      <p:ext uri="{BB962C8B-B14F-4D97-AF65-F5344CB8AC3E}">
        <p14:creationId xmlns:p14="http://schemas.microsoft.com/office/powerpoint/2010/main" val="183925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"/>
          <a:stretch>
            <a:fillRect/>
          </a:stretch>
        </p:blipFill>
        <p:spPr bwMode="auto">
          <a:xfrm>
            <a:off x="7154269" y="4560276"/>
            <a:ext cx="2480055" cy="17935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64"/>
          <a:stretch/>
        </p:blipFill>
        <p:spPr bwMode="auto">
          <a:xfrm>
            <a:off x="199759" y="3640666"/>
            <a:ext cx="6590508" cy="273438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69" y="2625394"/>
            <a:ext cx="2480055" cy="1824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РАБОТА АЭРОМОБИЛЬНОГО ГОСПИТАЛЯ ЦЕНТРОСПАС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Подзаголовок 2"/>
          <p:cNvSpPr txBox="1">
            <a:spLocks/>
          </p:cNvSpPr>
          <p:nvPr/>
        </p:nvSpPr>
        <p:spPr>
          <a:xfrm>
            <a:off x="114298" y="704119"/>
            <a:ext cx="6743701" cy="3317548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Прием пациентов на </a:t>
            </a:r>
            <a:r>
              <a:rPr lang="ru-RU" sz="1400" dirty="0" err="1">
                <a:solidFill>
                  <a:schemeClr val="tx1"/>
                </a:solidFill>
                <a:latin typeface="Cambria" panose="02040503050406030204" pitchFamily="18" charset="0"/>
              </a:rPr>
              <a:t>промплощадке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  «НОВАТЭК-Мурманск» (Мурманская </a:t>
            </a: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область) был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организован в период с </a:t>
            </a: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19.04.2020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по 09.06.2020 и было </a:t>
            </a: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принято 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1678 </a:t>
            </a: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человек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, из них 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госпитализированы</a:t>
            </a: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(в том числе на амбулаторное лечение) </a:t>
            </a: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505 человек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. Среднее количество пациентов в день составило 38 человек.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Выполнено медицинских исследований – 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2671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(</a:t>
            </a:r>
            <a:r>
              <a:rPr lang="ru-RU" sz="1400" i="1" dirty="0">
                <a:solidFill>
                  <a:schemeClr val="tx1"/>
                </a:solidFill>
                <a:latin typeface="Cambria" panose="02040503050406030204" pitchFamily="18" charset="0"/>
              </a:rPr>
              <a:t>КТ исследований – 1678, ЭКГ исследований – 661, УЗИ исследований – 303, рентген исследований – 36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), а также </a:t>
            </a: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408 КТ 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исследований у </a:t>
            </a: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сотрудников МЧС России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По данным </a:t>
            </a:r>
            <a:r>
              <a:rPr lang="ru-RU" sz="1400" dirty="0" err="1">
                <a:solidFill>
                  <a:schemeClr val="tx1"/>
                </a:solidFill>
                <a:latin typeface="Cambria" panose="02040503050406030204" pitchFamily="18" charset="0"/>
              </a:rPr>
              <a:t>медслужбы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 подрядной организации ООО «</a:t>
            </a:r>
            <a:r>
              <a:rPr lang="ru-RU" sz="1400" dirty="0" err="1">
                <a:solidFill>
                  <a:schemeClr val="tx1"/>
                </a:solidFill>
                <a:latin typeface="Cambria" panose="02040503050406030204" pitchFamily="18" charset="0"/>
              </a:rPr>
              <a:t>Велесстрой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» </a:t>
            </a: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за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время работы АМГ из числа работников ООО «</a:t>
            </a:r>
            <a:r>
              <a:rPr lang="ru-RU" sz="1400" dirty="0" err="1">
                <a:solidFill>
                  <a:schemeClr val="tx1"/>
                </a:solidFill>
                <a:latin typeface="Cambria" panose="02040503050406030204" pitchFamily="18" charset="0"/>
              </a:rPr>
              <a:t>Велестрой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» было выявлено 3043 человека с подозрением на </a:t>
            </a:r>
            <a:r>
              <a:rPr lang="ru-RU" sz="1400" dirty="0" err="1">
                <a:solidFill>
                  <a:schemeClr val="tx1"/>
                </a:solidFill>
                <a:latin typeface="Cambria" panose="02040503050406030204" pitchFamily="18" charset="0"/>
              </a:rPr>
              <a:t>коронавирусную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 инфекцию, из них </a:t>
            </a: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2383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с положительным результатом тестирования, 341 – госпитализирован, 1863 – изолированы в </a:t>
            </a:r>
            <a:r>
              <a:rPr lang="ru-RU" sz="1400" dirty="0" err="1">
                <a:solidFill>
                  <a:schemeClr val="tx1"/>
                </a:solidFill>
                <a:latin typeface="Cambria" panose="02040503050406030204" pitchFamily="18" charset="0"/>
              </a:rPr>
              <a:t>обсерваторе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0"/>
          <a:stretch/>
        </p:blipFill>
        <p:spPr bwMode="auto">
          <a:xfrm>
            <a:off x="7165800" y="817424"/>
            <a:ext cx="2456731" cy="1675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66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" b="8871"/>
          <a:stretch/>
        </p:blipFill>
        <p:spPr bwMode="auto">
          <a:xfrm>
            <a:off x="5564452" y="904992"/>
            <a:ext cx="3922167" cy="2580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РАБОТА АЭРОМОБИЛЬНОГО ГОСПИТАЛЯ ЦЕНТРОСПАС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одзаголовок 2"/>
          <p:cNvSpPr txBox="1">
            <a:spLocks/>
          </p:cNvSpPr>
          <p:nvPr/>
        </p:nvSpPr>
        <p:spPr>
          <a:xfrm>
            <a:off x="374794" y="3760774"/>
            <a:ext cx="9437335" cy="38808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3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Выполнено </a:t>
            </a:r>
            <a:r>
              <a:rPr lang="ru-RU" sz="13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1678</a:t>
            </a:r>
            <a:r>
              <a:rPr lang="ru-RU" sz="13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исследований компьютерной томографией, а также </a:t>
            </a:r>
            <a:r>
              <a:rPr lang="ru-RU" sz="13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408</a:t>
            </a:r>
            <a:r>
              <a:rPr lang="ru-RU" sz="13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КТ исследований у сотрудников МЧС России </a:t>
            </a:r>
            <a:endParaRPr lang="ru-RU" sz="13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8" name="Picture 3" descr="P115047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007" y="4075161"/>
            <a:ext cx="2967316" cy="2133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P115048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7" y="4075161"/>
            <a:ext cx="3096545" cy="2111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P11504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9" y="904993"/>
            <a:ext cx="3799277" cy="2580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P115047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93" y="4064008"/>
            <a:ext cx="2861092" cy="2134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Подзаголовок 2"/>
          <p:cNvSpPr txBox="1">
            <a:spLocks/>
          </p:cNvSpPr>
          <p:nvPr/>
        </p:nvSpPr>
        <p:spPr>
          <a:xfrm>
            <a:off x="1005557" y="596474"/>
            <a:ext cx="3045739" cy="38808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3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Выполнено </a:t>
            </a:r>
            <a:r>
              <a:rPr lang="ru-RU" sz="13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303 </a:t>
            </a:r>
            <a:r>
              <a:rPr lang="ru-RU" sz="13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УЗИ исследования</a:t>
            </a:r>
            <a:endParaRPr lang="ru-RU" sz="13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Подзаголовок 2"/>
          <p:cNvSpPr txBox="1">
            <a:spLocks/>
          </p:cNvSpPr>
          <p:nvPr/>
        </p:nvSpPr>
        <p:spPr>
          <a:xfrm>
            <a:off x="6002665" y="596474"/>
            <a:ext cx="3045739" cy="38808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3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Выполнено </a:t>
            </a:r>
            <a:r>
              <a:rPr lang="ru-RU" sz="13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36 </a:t>
            </a:r>
            <a:r>
              <a:rPr lang="ru-RU" sz="13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рентген исследований</a:t>
            </a:r>
            <a:endParaRPr lang="ru-RU" sz="13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3715055"/>
            <a:ext cx="9906000" cy="45719"/>
          </a:xfrm>
          <a:prstGeom prst="rect">
            <a:avLst/>
          </a:prstGeom>
          <a:gradFill>
            <a:gsLst>
              <a:gs pos="54000">
                <a:srgbClr val="00B0F0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2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РАБОТА АЭРОМОБИЛЬНОГО ГОСПИТАЛЯ ДВ РПСО МЧС РОССИИ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16" y="3594100"/>
            <a:ext cx="4566784" cy="2726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loktev\Desktop\Другое\БУКЛЕТ по итогам 2020 года\Фото\2020 05 16  ДФО Госпиталь Якутия\фото\DJI_08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9" y="739116"/>
            <a:ext cx="4531571" cy="2549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5400" y="2413000"/>
            <a:ext cx="2235200" cy="774700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30600" y="2664480"/>
            <a:ext cx="1151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Мобильный 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госпиталь</a:t>
            </a:r>
            <a:endParaRPr lang="ru-RU" sz="1400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077" name="Picture 5" descr="C:\Users\loktev\Desktop\Другое\БУКЛЕТ по итогам 2020 года\Фото\2020 05 16  ДФО Госпиталь Якутия\фото\0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739116"/>
            <a:ext cx="4556657" cy="2549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Скругленный прямоугольник 56"/>
          <p:cNvSpPr/>
          <p:nvPr/>
        </p:nvSpPr>
        <p:spPr>
          <a:xfrm>
            <a:off x="6426200" y="739115"/>
            <a:ext cx="3292033" cy="30538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Пункты временного размещения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078" name="Picture 6" descr="C:\Users\loktev\Desktop\Другое\БУКЛЕТ по итогам 2020 года\Фото\2020 05 16  ДФО Госпиталь Якутия\фото\IMG_20200516_0933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3594100"/>
            <a:ext cx="4549333" cy="2726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Скругленный прямоугольник 57"/>
          <p:cNvSpPr/>
          <p:nvPr/>
        </p:nvSpPr>
        <p:spPr>
          <a:xfrm>
            <a:off x="6426200" y="6015163"/>
            <a:ext cx="3292033" cy="30538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Приёмное отделение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2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2"/>
          <a:stretch/>
        </p:blipFill>
        <p:spPr bwMode="auto">
          <a:xfrm>
            <a:off x="207434" y="2970158"/>
            <a:ext cx="6557433" cy="3350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РАБОТА АЭРОМОБИЛЬНОГО 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ГОСПИТАЛЯ </a:t>
            </a: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ДВ РПСО МЧС РОССИИ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Подзаголовок 2"/>
          <p:cNvSpPr txBox="1">
            <a:spLocks/>
          </p:cNvSpPr>
          <p:nvPr/>
        </p:nvSpPr>
        <p:spPr>
          <a:xfrm>
            <a:off x="114298" y="704119"/>
            <a:ext cx="6743701" cy="236081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Прием пациентов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в вахтовом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поселке </a:t>
            </a:r>
            <a:r>
              <a:rPr lang="ru-RU" sz="1400" dirty="0" err="1">
                <a:solidFill>
                  <a:prstClr val="black"/>
                </a:solidFill>
                <a:latin typeface="Cambria" panose="02040503050406030204" pitchFamily="18" charset="0"/>
              </a:rPr>
              <a:t>Чаяндинского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 нефтегазового месторождения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(Республика Саха Якутия) был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организован в период с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05.05.2020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по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04.06.2020.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За время работы госпиталя проведён </a:t>
            </a:r>
            <a:r>
              <a:rPr lang="ru-RU" sz="1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скрининговый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осмотр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на выезде в рабочем посёлке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954 человек, из них 4 госпитализированы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в стационарный изолятор ООО «СОГАЗ </a:t>
            </a:r>
            <a:r>
              <a:rPr lang="ru-RU" sz="14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профмедицина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».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Проведён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медицинский осмотр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в госпитальном отделении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4754 человек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, из них никто не госпитализирован.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Проведена профилактическая дезинфекция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35520 м2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жилых и хозяйственных помещений, 241 ед. техники. 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4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5125" name="Picture 5" descr="C:\Users\loktev\Desktop\Другое\БУКЛЕТ по итогам 2020 года\Фото\2020 05 16  ДФО Госпиталь Якутия\фото\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2" r="12089"/>
          <a:stretch/>
        </p:blipFill>
        <p:spPr bwMode="auto">
          <a:xfrm>
            <a:off x="7154269" y="2652029"/>
            <a:ext cx="2480055" cy="1776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:\Users\loktev\Desktop\Другое\БУКЛЕТ по итогам 2020 года\Фото\2020 05 16  ДФО Госпиталь Якутия\фото\IMG_20200516_0933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/>
          <a:stretch/>
        </p:blipFill>
        <p:spPr bwMode="auto">
          <a:xfrm>
            <a:off x="7154269" y="4581851"/>
            <a:ext cx="2480055" cy="1719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1000"/>
                    </a14:imgEffect>
                    <a14:imgEffect>
                      <a14:colorTemperature colorTemp="10500"/>
                    </a14:imgEffect>
                    <a14:imgEffect>
                      <a14:saturation sat="155000"/>
                    </a14:imgEffect>
                    <a14:imgEffect>
                      <a14:brightnessContrast bright="9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9" r="20084"/>
          <a:stretch>
            <a:fillRect/>
          </a:stretch>
        </p:blipFill>
        <p:spPr bwMode="auto">
          <a:xfrm>
            <a:off x="7154269" y="814805"/>
            <a:ext cx="2480054" cy="1688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8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oktev\Desktop\Другое\БУКЛЕТ по итогам 2020 года\Фото\Бейрут\5. Работа госпиталя\VEL_1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5" y="3558453"/>
            <a:ext cx="4564167" cy="2587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42"/>
          <a:stretch/>
        </p:blipFill>
        <p:spPr bwMode="auto">
          <a:xfrm>
            <a:off x="244816" y="742580"/>
            <a:ext cx="4538767" cy="2559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РАБОТА АЭРОМОБИЛЬНОГО ГОСПИТАЛЯ ЦЕНТРОСПАС В БЕЙРУТЕ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08" y="742580"/>
            <a:ext cx="4005809" cy="5338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Скругленный прямоугольник 33"/>
          <p:cNvSpPr/>
          <p:nvPr/>
        </p:nvSpPr>
        <p:spPr>
          <a:xfrm>
            <a:off x="244817" y="742580"/>
            <a:ext cx="2765084" cy="30538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Аэромобильный госпиталь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659933" y="742580"/>
            <a:ext cx="2765084" cy="30538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Операционно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- перевязочная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44817" y="5838824"/>
            <a:ext cx="3365158" cy="29993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Приёмно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- сортировочный 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модуль</a:t>
            </a:r>
            <a:endParaRPr lang="ru-RU" sz="1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81" y="3476098"/>
            <a:ext cx="6843353" cy="2792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РАБОТА АЭРОМОБИЛЬНОГО 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ГОСПИТАЛЯ </a:t>
            </a: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ЦЕНТРОСПАС В БЕЙРУТЕ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1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Подзаголовок 2"/>
          <p:cNvSpPr txBox="1">
            <a:spLocks/>
          </p:cNvSpPr>
          <p:nvPr/>
        </p:nvSpPr>
        <p:spPr>
          <a:xfrm>
            <a:off x="60960" y="704118"/>
            <a:ext cx="6990080" cy="270964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Прием пациентов на территории Ливанской Республики города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Бейрут был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организован в период с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06.08.2020 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по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15.08.2020.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За время работы госпиталя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оказана медицинская помощь 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568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человекам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(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13 госпитализированы)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, из них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дети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в возрасте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до года – 6 человек, в возрасте до трёх лет – 42 человека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Проведено 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хирургических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манипуляций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(перевязок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, снятия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швов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, наложение гипсовых </a:t>
            </a:r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лангет и т.д.) 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в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388 случаях</a:t>
            </a:r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. Проведена </a:t>
            </a:r>
            <a:r>
              <a:rPr lang="ru-RU" sz="1400" b="1" dirty="0">
                <a:solidFill>
                  <a:prstClr val="black"/>
                </a:solidFill>
                <a:latin typeface="Cambria" panose="02040503050406030204" pitchFamily="18" charset="0"/>
              </a:rPr>
              <a:t>интенсивная терапия 12 </a:t>
            </a:r>
            <a:r>
              <a:rPr lang="ru-RU" sz="1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человекам.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Выполнено медицинских исследований – </a:t>
            </a:r>
            <a:r>
              <a:rPr lang="en-US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254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(</a:t>
            </a:r>
            <a:r>
              <a:rPr lang="ru-RU" sz="14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ЭКГ </a:t>
            </a:r>
            <a:r>
              <a:rPr lang="ru-RU" sz="1400" i="1" dirty="0">
                <a:solidFill>
                  <a:schemeClr val="tx1"/>
                </a:solidFill>
                <a:latin typeface="Cambria" panose="02040503050406030204" pitchFamily="18" charset="0"/>
              </a:rPr>
              <a:t>исследований – </a:t>
            </a:r>
            <a:r>
              <a:rPr lang="en-US" sz="14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5</a:t>
            </a:r>
            <a:r>
              <a:rPr lang="ru-RU" sz="14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</a:t>
            </a:r>
            <a:r>
              <a:rPr lang="ru-RU" sz="1400" i="1" dirty="0">
                <a:solidFill>
                  <a:schemeClr val="tx1"/>
                </a:solidFill>
                <a:latin typeface="Cambria" panose="02040503050406030204" pitchFamily="18" charset="0"/>
              </a:rPr>
              <a:t>, УЗИ исследований – </a:t>
            </a:r>
            <a:r>
              <a:rPr lang="en-US" sz="14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96</a:t>
            </a:r>
            <a:r>
              <a:rPr lang="ru-RU" sz="14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ru-RU" sz="1400" i="1" dirty="0">
                <a:solidFill>
                  <a:schemeClr val="tx1"/>
                </a:solidFill>
                <a:latin typeface="Cambria" panose="02040503050406030204" pitchFamily="18" charset="0"/>
              </a:rPr>
              <a:t>рентген исследований – </a:t>
            </a:r>
            <a:r>
              <a:rPr lang="en-US" sz="14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107</a:t>
            </a: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),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а </a:t>
            </a: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также, в </a:t>
            </a:r>
            <a:r>
              <a:rPr lang="ru-RU" sz="1400" dirty="0">
                <a:solidFill>
                  <a:schemeClr val="tx1"/>
                </a:solidFill>
                <a:latin typeface="Cambria" panose="02040503050406030204" pitchFamily="18" charset="0"/>
              </a:rPr>
              <a:t>ходе первичного </a:t>
            </a: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осмотра, 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отправлено 39 человек </a:t>
            </a:r>
            <a:r>
              <a:rPr lang="ru-RU" sz="1400" b="1" dirty="0">
                <a:solidFill>
                  <a:schemeClr val="tx1"/>
                </a:solidFill>
                <a:latin typeface="Cambria" panose="02040503050406030204" pitchFamily="18" charset="0"/>
              </a:rPr>
              <a:t>на </a:t>
            </a:r>
            <a:r>
              <a:rPr lang="ru-RU" sz="1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обследование наличия СOVID-19 </a:t>
            </a:r>
            <a:r>
              <a:rPr lang="ru-RU" sz="1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(методом ПЦР). </a:t>
            </a:r>
            <a:endParaRPr lang="ru-RU" sz="1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400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4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1027" name="Рисунок 4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8"/>
          <a:stretch/>
        </p:blipFill>
        <p:spPr bwMode="auto">
          <a:xfrm>
            <a:off x="7154269" y="716086"/>
            <a:ext cx="2558691" cy="365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68" y="4490017"/>
            <a:ext cx="2558691" cy="1811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2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"/>
          <p:cNvSpPr txBox="1">
            <a:spLocks/>
          </p:cNvSpPr>
          <p:nvPr/>
        </p:nvSpPr>
        <p:spPr>
          <a:xfrm>
            <a:off x="241891" y="637983"/>
            <a:ext cx="9350345" cy="592654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638" indent="-40163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Организация проведения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медицинского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обследования (диспансеризации) личного состава МЧС России в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2021 году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402325" lvl="0" indent="-402325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Организация контроля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внедрения результатов НИР – 2020 года </a:t>
            </a:r>
            <a:r>
              <a:rPr lang="ru-RU" sz="1600" i="1" dirty="0">
                <a:solidFill>
                  <a:schemeClr val="tx1"/>
                </a:solidFill>
                <a:latin typeface="Cambria" panose="02040503050406030204" pitchFamily="18" charset="0"/>
              </a:rPr>
              <a:t>(«Комплексная оценка состояния здоровья и профилактика заболеваемости спасателей МЧС России, работающих в неблагоприятных условиях Арктики</a:t>
            </a:r>
            <a:r>
              <a:rPr lang="ru-RU" sz="16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»)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marL="402325" lvl="0" indent="-402325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До момента нормализации санитарно-эпидемиологической обстановки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продолжить работу по недопущению распространения коронавирусной инфекции среди личного состава МЧС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России.</a:t>
            </a:r>
            <a:endParaRPr lang="ru-RU" sz="1600" i="1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402325" indent="-402325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Контроль за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комплектованием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подразделений медико-психологического обеспечения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территориальных органов и учреждений центрального подчинения МЧС России.</a:t>
            </a:r>
          </a:p>
          <a:p>
            <a:pPr marL="402325" indent="-402325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Продолжение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работы по получению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лицензии на осуществление медицинской и фармацевтической деятельности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в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территориальных органах и учреждениях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МЧС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России.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402325" indent="-402325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Организация и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проведение учебно-методического сбора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должностных лиц подразделений медицинской службы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 территориальных органов, медицинских организаций, спасательных воинских формирований и учреждений МЧС России;</a:t>
            </a:r>
          </a:p>
          <a:p>
            <a:pPr marL="402325" indent="-402325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Проведения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ведомственного контроля качества и безопасности медицинской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деятельности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402325" indent="-402325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Проработка с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</a:rPr>
              <a:t>медицинскими службами Минобороны и МВД России проблемных вопросов по организации медицинского обеспечения личного состава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 в ведомственных лечебных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заведениях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ru-RU" sz="16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402325" indent="-402325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Разработка, утверждение и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начало реализации концепции совершенствования системы медико-психологического обеспечения МЧС России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на период до 2025 года.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ОСНОВНЫЕ МЕРОПРИЯТИЯ И ЗАДАЧИ НА 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2021 </a:t>
            </a: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ГОД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 sz="1800"/>
          </a:p>
        </p:txBody>
      </p:sp>
      <p:grpSp>
        <p:nvGrpSpPr>
          <p:cNvPr id="13" name="Группа 12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14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2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866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241891" y="683090"/>
            <a:ext cx="9392432" cy="590016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Проект 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приказа МЧС России «Об утверждении Порядка проведения диспансеризации военнослужащих спасательных воинских формирований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Министерства Российской Федерации по делам гражданской обороны, чрезвычайным ситуациям и ликвидации последствий стихийных бедствий»;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Проект </a:t>
            </a: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приказа МЧС России «О внесении изменений в приказ МЧС России от 20.09.2011 № 525 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«Об утверждении Порядка оказания экстренной психологической помощи пострадавшему населению в зонах чрезвычайных ситуаций и при пожарах»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;</a:t>
            </a: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Проект приказа МЧС России «О внесении изменений в приказ МЧС России от 30.08.2018 № 356 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«О требованиях к состоянию здоровья граждан, поступающих на службу в федеральную противопожарную службу Государственной противопожарной 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службы…»;</a:t>
            </a: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Проект приказа МЧС России «О медико-психологической реабилитации военнослужащих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спасательных </a:t>
            </a:r>
            <a:r>
              <a:rPr lang="ru-RU" sz="2000" smtClean="0">
                <a:solidFill>
                  <a:schemeClr val="tx1"/>
                </a:solidFill>
                <a:latin typeface="Cambria" panose="02040503050406030204" pitchFamily="18" charset="0"/>
              </a:rPr>
              <a:t>воинских формирований Министерства 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Российской Федерации по делам гражданской обороны, чрезвычайным ситуациям и ликвидации последствий стихийных бедствий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»;</a:t>
            </a: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-141893" y="79689"/>
            <a:ext cx="10159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50" b="1" dirty="0">
                <a:solidFill>
                  <a:srgbClr val="0033CC"/>
                </a:solidFill>
                <a:latin typeface="Cambria" panose="02040503050406030204" pitchFamily="18" charset="0"/>
              </a:rPr>
              <a:t>ЗАВЕРШИТЬ РАБОТУ ПО РАЗРАБОТКЕ НОРМАТИВНЫХ ПРАВОВЫХ АКТОВ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0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2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377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241891" y="796780"/>
            <a:ext cx="9392432" cy="590016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Проект </a:t>
            </a: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приказа МЧС России «Об установлении стоимости путевки за санаторно-курортное лечение</a:t>
            </a: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 в федеральном государственном бюджетном учреждении «Северо-Кавказский специализированный санаторно-реабилитационный центр МЧС России</a:t>
            </a:r>
            <a:r>
              <a:rPr lang="ru-RU" sz="2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»;</a:t>
            </a:r>
            <a:endParaRPr lang="ru-RU" sz="2000" b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Проект 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приказа МЧС России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«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Об утверждении формы и порядка выдачи листка освобождения сотрудника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 федеральной противопожарной службы Государственной противопожарной службы, имеющего специальное звание, от выполнения служебных обязанностей по временной нетрудоспособности»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</a:rPr>
              <a:t>;</a:t>
            </a:r>
            <a:endParaRPr lang="ru-RU" sz="20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Проект указа Президента Российской Федерации «О внесении изменений в Положение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о Министерстве Российской Федерации по делам гражданской обороны, чрезвычайным ситуациям и ликвидации последствий стихийных бедствий, утвержденное Указом Президента Российской Федерации от 11 июля 2004 г. № 868» 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в части, касающейся наделения Министра МЧС России полномочиями по определению порядка прохождения диспансеризации сотрудниками ФПС </a:t>
            </a:r>
            <a:r>
              <a:rPr lang="ru-RU" sz="2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ГПС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0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2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Подзаголовок 2"/>
          <p:cNvSpPr txBox="1">
            <a:spLocks/>
          </p:cNvSpPr>
          <p:nvPr/>
        </p:nvSpPr>
        <p:spPr>
          <a:xfrm>
            <a:off x="-141893" y="79689"/>
            <a:ext cx="10159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50" b="1" dirty="0">
                <a:solidFill>
                  <a:srgbClr val="0033CC"/>
                </a:solidFill>
                <a:latin typeface="Cambria" panose="02040503050406030204" pitchFamily="18" charset="0"/>
              </a:rPr>
              <a:t>ЗАВЕРШИТЬ РАБОТУ ПО РАЗРАБОТКЕ НОРМАТИВНЫХ ПРАВОВЫХ АКТОВ</a:t>
            </a:r>
          </a:p>
        </p:txBody>
      </p:sp>
    </p:spTree>
    <p:extLst>
      <p:ext uri="{BB962C8B-B14F-4D97-AF65-F5344CB8AC3E}">
        <p14:creationId xmlns:p14="http://schemas.microsoft.com/office/powerpoint/2010/main" val="376584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352" y="1599721"/>
            <a:ext cx="2978463" cy="4423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одзаголовок 2"/>
          <p:cNvSpPr txBox="1">
            <a:spLocks/>
          </p:cNvSpPr>
          <p:nvPr/>
        </p:nvSpPr>
        <p:spPr>
          <a:xfrm>
            <a:off x="0" y="50831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6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35" name="Прямоугольник 3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8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10" y="1184856"/>
            <a:ext cx="2977511" cy="4423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2" y="721949"/>
            <a:ext cx="2979596" cy="4423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54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271676" y="8043450"/>
            <a:ext cx="9905999" cy="538926"/>
            <a:chOff x="0" y="4650632"/>
            <a:chExt cx="9143999" cy="506673"/>
          </a:xfrm>
        </p:grpSpPr>
        <p:grpSp>
          <p:nvGrpSpPr>
            <p:cNvPr id="16" name="Группа 7"/>
            <p:cNvGrpSpPr>
              <a:grpSpLocks/>
            </p:cNvGrpSpPr>
            <p:nvPr/>
          </p:nvGrpSpPr>
          <p:grpSpPr bwMode="auto">
            <a:xfrm>
              <a:off x="0" y="4784821"/>
              <a:ext cx="9143999" cy="254000"/>
              <a:chOff x="0" y="6404550"/>
              <a:chExt cx="9144000" cy="45720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700015" y="4650632"/>
              <a:ext cx="386412" cy="484164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6" name="Picture 2" descr="I:\ФОТОШОП\ОТКРЫТКИ\29f9bf9508e2d3847aea81933eb1bbc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6" y="4670034"/>
              <a:ext cx="444780" cy="445077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024" y="4654176"/>
              <a:ext cx="521377" cy="503129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592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778" y="1472721"/>
            <a:ext cx="3153222" cy="4759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1178274"/>
            <a:ext cx="3167130" cy="4658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одзаголовок 2"/>
          <p:cNvSpPr txBox="1">
            <a:spLocks/>
          </p:cNvSpPr>
          <p:nvPr/>
        </p:nvSpPr>
        <p:spPr>
          <a:xfrm>
            <a:off x="0" y="50831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26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35" name="Прямоугольник 3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8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1" y="719188"/>
            <a:ext cx="3153222" cy="4657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02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Подзаголовок 2"/>
          <p:cNvSpPr txBox="1">
            <a:spLocks/>
          </p:cNvSpPr>
          <p:nvPr/>
        </p:nvSpPr>
        <p:spPr>
          <a:xfrm>
            <a:off x="0" y="-63469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5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СТРУКТУРА УЧРЕЖДЕНИЙИ И ПОДРАЗДЕЛЕНИЙ МЕДИКО-ПСИХОЛОГИЧЕСКОГО ОБЕСПЕЧЕНИЯ МЧС РОССИИ</a:t>
            </a:r>
            <a:endParaRPr lang="ru-RU" sz="175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53475" y="850900"/>
            <a:ext cx="0" cy="19409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315919" y="1776518"/>
            <a:ext cx="1960556" cy="402168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ФГБУ «ВЦЭРМ им. А.М. Никифорова МЧС России»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15920" y="2321771"/>
            <a:ext cx="1960555" cy="375180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ФГБУЗ «72 Центральная поликлиника МЧС России»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315919" y="2821092"/>
            <a:ext cx="1960556" cy="407460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ФГБУ «СКССРЦ </a:t>
            </a:r>
            <a:r>
              <a:rPr lang="ru-RU" sz="10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МЧС </a:t>
            </a:r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России»</a:t>
            </a:r>
          </a:p>
        </p:txBody>
      </p:sp>
      <p:cxnSp>
        <p:nvCxnSpPr>
          <p:cNvPr id="49" name="Соединительная линия уступом 48"/>
          <p:cNvCxnSpPr>
            <a:endCxn id="47" idx="1"/>
          </p:cNvCxnSpPr>
          <p:nvPr/>
        </p:nvCxnSpPr>
        <p:spPr>
          <a:xfrm rot="16200000" flipH="1">
            <a:off x="-424551" y="2284352"/>
            <a:ext cx="1352022" cy="128917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единительная линия 1024"/>
          <p:cNvCxnSpPr>
            <a:stCxn id="45" idx="1"/>
          </p:cNvCxnSpPr>
          <p:nvPr/>
        </p:nvCxnSpPr>
        <p:spPr>
          <a:xfrm flipH="1">
            <a:off x="187005" y="1977602"/>
            <a:ext cx="12891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>
            <a:stCxn id="46" idx="1"/>
          </p:cNvCxnSpPr>
          <p:nvPr/>
        </p:nvCxnSpPr>
        <p:spPr>
          <a:xfrm flipH="1">
            <a:off x="187004" y="2509361"/>
            <a:ext cx="128916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>
            <a:stCxn id="47" idx="1"/>
          </p:cNvCxnSpPr>
          <p:nvPr/>
        </p:nvCxnSpPr>
        <p:spPr>
          <a:xfrm flipH="1">
            <a:off x="187003" y="3024822"/>
            <a:ext cx="128916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рямоугольник 83"/>
          <p:cNvSpPr/>
          <p:nvPr/>
        </p:nvSpPr>
        <p:spPr>
          <a:xfrm>
            <a:off x="2599197" y="1776518"/>
            <a:ext cx="1943544" cy="402169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Поликлиника </a:t>
            </a:r>
          </a:p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АГЗ МЧС России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2599199" y="2308343"/>
            <a:ext cx="1943542" cy="366713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Поликлиника </a:t>
            </a:r>
            <a:endParaRPr lang="ru-RU" sz="1000" b="1" dirty="0" smtClean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АГПС МЧС </a:t>
            </a:r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России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2599199" y="2812744"/>
            <a:ext cx="1943541" cy="530227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Медицинская служба </a:t>
            </a:r>
          </a:p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Санкт-Петербургского УГПС МЧС России</a:t>
            </a:r>
          </a:p>
        </p:txBody>
      </p:sp>
      <p:cxnSp>
        <p:nvCxnSpPr>
          <p:cNvPr id="88" name="Соединительная линия уступом 87"/>
          <p:cNvCxnSpPr>
            <a:endCxn id="94" idx="1"/>
          </p:cNvCxnSpPr>
          <p:nvPr/>
        </p:nvCxnSpPr>
        <p:spPr>
          <a:xfrm rot="16200000" flipH="1">
            <a:off x="588772" y="3429328"/>
            <a:ext cx="3891941" cy="128913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84" idx="1"/>
          </p:cNvCxnSpPr>
          <p:nvPr/>
        </p:nvCxnSpPr>
        <p:spPr>
          <a:xfrm flipH="1">
            <a:off x="2470283" y="1977603"/>
            <a:ext cx="12891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85" idx="1"/>
          </p:cNvCxnSpPr>
          <p:nvPr/>
        </p:nvCxnSpPr>
        <p:spPr>
          <a:xfrm flipH="1">
            <a:off x="2470285" y="2491700"/>
            <a:ext cx="12891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86" idx="1"/>
          </p:cNvCxnSpPr>
          <p:nvPr/>
        </p:nvCxnSpPr>
        <p:spPr>
          <a:xfrm flipH="1">
            <a:off x="2470287" y="3077858"/>
            <a:ext cx="128912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рямоугольник 91"/>
          <p:cNvSpPr/>
          <p:nvPr/>
        </p:nvSpPr>
        <p:spPr>
          <a:xfrm>
            <a:off x="2599198" y="4228531"/>
            <a:ext cx="1943541" cy="365128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Медицинская часть Сибирской ПСА МЧС России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2599196" y="4733187"/>
            <a:ext cx="1943545" cy="395607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Медицинская часть Уральского ГПС МЧС России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2599199" y="5263084"/>
            <a:ext cx="1943539" cy="353344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Поликлиника Ивановской ПСА ГПС МЧС России </a:t>
            </a:r>
          </a:p>
        </p:txBody>
      </p:sp>
      <p:cxnSp>
        <p:nvCxnSpPr>
          <p:cNvPr id="95" name="Прямая соединительная линия 94"/>
          <p:cNvCxnSpPr>
            <a:stCxn id="92" idx="1"/>
          </p:cNvCxnSpPr>
          <p:nvPr/>
        </p:nvCxnSpPr>
        <p:spPr>
          <a:xfrm flipH="1">
            <a:off x="2470284" y="4411095"/>
            <a:ext cx="12891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>
            <a:stCxn id="93" idx="1"/>
          </p:cNvCxnSpPr>
          <p:nvPr/>
        </p:nvCxnSpPr>
        <p:spPr>
          <a:xfrm flipH="1">
            <a:off x="2470284" y="4930991"/>
            <a:ext cx="128912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Прямоугольник 116"/>
          <p:cNvSpPr/>
          <p:nvPr/>
        </p:nvSpPr>
        <p:spPr>
          <a:xfrm>
            <a:off x="2599197" y="3482248"/>
            <a:ext cx="1943543" cy="599863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Медицинский пункт Дальневосточной </a:t>
            </a:r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ПСА </a:t>
            </a:r>
          </a:p>
        </p:txBody>
      </p:sp>
      <p:cxnSp>
        <p:nvCxnSpPr>
          <p:cNvPr id="149" name="Прямая соединительная линия 148"/>
          <p:cNvCxnSpPr>
            <a:stCxn id="117" idx="1"/>
          </p:cNvCxnSpPr>
          <p:nvPr/>
        </p:nvCxnSpPr>
        <p:spPr>
          <a:xfrm flipH="1">
            <a:off x="2470283" y="3782180"/>
            <a:ext cx="12891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Прямоугольник 159"/>
          <p:cNvSpPr/>
          <p:nvPr/>
        </p:nvSpPr>
        <p:spPr>
          <a:xfrm>
            <a:off x="4971188" y="1776519"/>
            <a:ext cx="2576930" cy="506424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Служба аэромобильного госпиталя и организации медицинской помощи при ЧС отряда </a:t>
            </a:r>
            <a:r>
              <a:rPr lang="ru-RU" sz="1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Центроспас</a:t>
            </a:r>
            <a:endParaRPr lang="ru-RU" sz="10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4974828" y="5477042"/>
            <a:ext cx="2576923" cy="328221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53643" rIns="36000" bIns="53643" rtlCol="0" anchor="ctr"/>
          <a:lstStyle/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Группы обеспечения Специальных управлений ФПС (14)</a:t>
            </a:r>
            <a:endParaRPr lang="ru-RU" sz="10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164" name="Соединительная линия уступом 163"/>
          <p:cNvCxnSpPr>
            <a:endCxn id="161" idx="1"/>
          </p:cNvCxnSpPr>
          <p:nvPr/>
        </p:nvCxnSpPr>
        <p:spPr>
          <a:xfrm rot="16200000" flipH="1">
            <a:off x="2688549" y="3769396"/>
            <a:ext cx="4439621" cy="132936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>
            <a:stCxn id="160" idx="1"/>
          </p:cNvCxnSpPr>
          <p:nvPr/>
        </p:nvCxnSpPr>
        <p:spPr>
          <a:xfrm flipH="1">
            <a:off x="4842256" y="2029731"/>
            <a:ext cx="128932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Прямоугольник 173"/>
          <p:cNvSpPr/>
          <p:nvPr/>
        </p:nvSpPr>
        <p:spPr>
          <a:xfrm>
            <a:off x="4971186" y="2396464"/>
            <a:ext cx="2576924" cy="198241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Медицинский центр Ногинского СЦ </a:t>
            </a:r>
          </a:p>
        </p:txBody>
      </p:sp>
      <p:cxnSp>
        <p:nvCxnSpPr>
          <p:cNvPr id="175" name="Прямая соединительная линия 174"/>
          <p:cNvCxnSpPr>
            <a:stCxn id="174" idx="1"/>
          </p:cNvCxnSpPr>
          <p:nvPr/>
        </p:nvCxnSpPr>
        <p:spPr>
          <a:xfrm flipH="1">
            <a:off x="4842256" y="2495585"/>
            <a:ext cx="12893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Прямоугольник 185"/>
          <p:cNvSpPr/>
          <p:nvPr/>
        </p:nvSpPr>
        <p:spPr>
          <a:xfrm>
            <a:off x="4971185" y="2705898"/>
            <a:ext cx="2576924" cy="345436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Медико-спасательное управление ЦСООР «Лидер»</a:t>
            </a:r>
          </a:p>
        </p:txBody>
      </p:sp>
      <p:cxnSp>
        <p:nvCxnSpPr>
          <p:cNvPr id="187" name="Прямая соединительная линия 186"/>
          <p:cNvCxnSpPr>
            <a:stCxn id="186" idx="1"/>
          </p:cNvCxnSpPr>
          <p:nvPr/>
        </p:nvCxnSpPr>
        <p:spPr>
          <a:xfrm flipH="1">
            <a:off x="4842256" y="2878616"/>
            <a:ext cx="128929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Прямоугольник 187"/>
          <p:cNvSpPr/>
          <p:nvPr/>
        </p:nvSpPr>
        <p:spPr>
          <a:xfrm>
            <a:off x="4971185" y="3165629"/>
            <a:ext cx="2576922" cy="236203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Медицинская служба СЦ </a:t>
            </a:r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(8) и АСЦ (5)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4971197" y="3900639"/>
            <a:ext cx="2576922" cy="492390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Медицинская служба </a:t>
            </a:r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поисково-спасательных отрядов (9) и их филиалов (35)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4971188" y="5000689"/>
            <a:ext cx="2576930" cy="358445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Медицинская служба ВГСЧ и его филиалов (12)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4971174" y="3526672"/>
            <a:ext cx="2576933" cy="248182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Медицинская служба Рузского ЦОПУ</a:t>
            </a:r>
          </a:p>
        </p:txBody>
      </p:sp>
      <p:cxnSp>
        <p:nvCxnSpPr>
          <p:cNvPr id="197" name="Прямая соединительная линия 196"/>
          <p:cNvCxnSpPr>
            <a:stCxn id="196" idx="1"/>
          </p:cNvCxnSpPr>
          <p:nvPr/>
        </p:nvCxnSpPr>
        <p:spPr>
          <a:xfrm flipH="1">
            <a:off x="4842256" y="3650763"/>
            <a:ext cx="128918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Прямая соединительная линия 198"/>
          <p:cNvCxnSpPr>
            <a:stCxn id="188" idx="1"/>
          </p:cNvCxnSpPr>
          <p:nvPr/>
        </p:nvCxnSpPr>
        <p:spPr>
          <a:xfrm flipH="1">
            <a:off x="4842256" y="3283731"/>
            <a:ext cx="128929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Прямая соединительная линия 200"/>
          <p:cNvCxnSpPr>
            <a:stCxn id="190" idx="1"/>
          </p:cNvCxnSpPr>
          <p:nvPr/>
        </p:nvCxnSpPr>
        <p:spPr>
          <a:xfrm flipH="1">
            <a:off x="4853475" y="4146834"/>
            <a:ext cx="117722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я соединительная линия 202"/>
          <p:cNvCxnSpPr>
            <a:stCxn id="194" idx="1"/>
          </p:cNvCxnSpPr>
          <p:nvPr/>
        </p:nvCxnSpPr>
        <p:spPr>
          <a:xfrm flipH="1" flipV="1">
            <a:off x="4842256" y="5179911"/>
            <a:ext cx="128932" cy="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06680" y="1185226"/>
            <a:ext cx="2169795" cy="480379"/>
          </a:xfrm>
          <a:prstGeom prst="rect">
            <a:avLst/>
          </a:prstGeom>
          <a:gradFill>
            <a:gsLst>
              <a:gs pos="54000">
                <a:schemeClr val="bg2">
                  <a:lumMod val="50000"/>
                </a:schemeClr>
              </a:gs>
              <a:gs pos="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FFFF00"/>
                </a:solidFill>
                <a:latin typeface="Cambria" panose="02040503050406030204" pitchFamily="18" charset="0"/>
              </a:rPr>
              <a:t>Лечебно-профилактические и </a:t>
            </a:r>
            <a:r>
              <a:rPr lang="ru-RU" sz="1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оздоровительные учреждения</a:t>
            </a:r>
            <a:endParaRPr lang="ru-RU" sz="10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191578" y="1041822"/>
            <a:ext cx="7534242" cy="317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endCxn id="20" idx="0"/>
          </p:cNvCxnSpPr>
          <p:nvPr/>
        </p:nvCxnSpPr>
        <p:spPr>
          <a:xfrm>
            <a:off x="1191578" y="1041822"/>
            <a:ext cx="0" cy="143404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471237" y="1041822"/>
            <a:ext cx="0" cy="15981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112780" y="1041822"/>
            <a:ext cx="0" cy="159809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endCxn id="31" idx="0"/>
          </p:cNvCxnSpPr>
          <p:nvPr/>
        </p:nvCxnSpPr>
        <p:spPr>
          <a:xfrm>
            <a:off x="8725820" y="1043410"/>
            <a:ext cx="0" cy="14181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399733" y="1185228"/>
            <a:ext cx="2143008" cy="480379"/>
          </a:xfrm>
          <a:prstGeom prst="rect">
            <a:avLst/>
          </a:prstGeom>
          <a:gradFill>
            <a:gsLst>
              <a:gs pos="54000">
                <a:schemeClr val="bg2">
                  <a:lumMod val="50000"/>
                </a:schemeClr>
              </a:gs>
              <a:gs pos="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Подразделения медицинского обеспечения </a:t>
            </a:r>
            <a:r>
              <a:rPr lang="ru-RU" sz="1000" b="1" dirty="0">
                <a:solidFill>
                  <a:srgbClr val="FFFF00"/>
                </a:solidFill>
                <a:latin typeface="Cambria" panose="02040503050406030204" pitchFamily="18" charset="0"/>
              </a:rPr>
              <a:t>образовательных учреждений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677452" y="1185227"/>
            <a:ext cx="2870655" cy="480380"/>
          </a:xfrm>
          <a:prstGeom prst="rect">
            <a:avLst/>
          </a:prstGeom>
          <a:gradFill>
            <a:gsLst>
              <a:gs pos="54000">
                <a:schemeClr val="bg2">
                  <a:lumMod val="50000"/>
                </a:schemeClr>
              </a:gs>
              <a:gs pos="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FFFF00"/>
                </a:solidFill>
                <a:latin typeface="Cambria" panose="02040503050406030204" pitchFamily="18" charset="0"/>
              </a:rPr>
              <a:t>Подразделения медицинского обеспечения территориальных </a:t>
            </a:r>
            <a:r>
              <a:rPr lang="ru-RU" sz="1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органов и учреждений</a:t>
            </a:r>
            <a:endParaRPr lang="ru-RU" sz="10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4971188" y="4521051"/>
            <a:ext cx="2576930" cy="339017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Медицинский центр Национального горноспасательного центра</a:t>
            </a:r>
          </a:p>
        </p:txBody>
      </p:sp>
      <p:cxnSp>
        <p:nvCxnSpPr>
          <p:cNvPr id="158" name="Прямая соединительная линия 157"/>
          <p:cNvCxnSpPr>
            <a:stCxn id="157" idx="1"/>
          </p:cNvCxnSpPr>
          <p:nvPr/>
        </p:nvCxnSpPr>
        <p:spPr>
          <a:xfrm flipH="1">
            <a:off x="4842256" y="4690560"/>
            <a:ext cx="128932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Прямоугольник 165"/>
          <p:cNvSpPr/>
          <p:nvPr/>
        </p:nvSpPr>
        <p:spPr>
          <a:xfrm>
            <a:off x="7906501" y="2172520"/>
            <a:ext cx="1866606" cy="335345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Дальневосточный филиал ЦЭПП МЧС России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7906501" y="5361680"/>
            <a:ext cx="1866598" cy="330421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Крымский</a:t>
            </a:r>
          </a:p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 филиал ЦЭПП МЧС России</a:t>
            </a:r>
          </a:p>
        </p:txBody>
      </p:sp>
      <p:cxnSp>
        <p:nvCxnSpPr>
          <p:cNvPr id="168" name="Соединительная линия уступом 167"/>
          <p:cNvCxnSpPr/>
          <p:nvPr/>
        </p:nvCxnSpPr>
        <p:spPr>
          <a:xfrm rot="5400000">
            <a:off x="5536228" y="3789185"/>
            <a:ext cx="4482740" cy="1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/>
          <p:cNvCxnSpPr>
            <a:stCxn id="166" idx="1"/>
          </p:cNvCxnSpPr>
          <p:nvPr/>
        </p:nvCxnSpPr>
        <p:spPr>
          <a:xfrm flipH="1" flipV="1">
            <a:off x="7777591" y="2340192"/>
            <a:ext cx="128910" cy="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Прямоугольник 203"/>
          <p:cNvSpPr/>
          <p:nvPr/>
        </p:nvSpPr>
        <p:spPr>
          <a:xfrm>
            <a:off x="7906501" y="2607653"/>
            <a:ext cx="1866606" cy="347524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Сибирский филиал </a:t>
            </a:r>
          </a:p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ЦЭПП МЧС России</a:t>
            </a:r>
          </a:p>
        </p:txBody>
      </p:sp>
      <p:cxnSp>
        <p:nvCxnSpPr>
          <p:cNvPr id="205" name="Прямая соединительная линия 204"/>
          <p:cNvCxnSpPr>
            <a:stCxn id="204" idx="1"/>
          </p:cNvCxnSpPr>
          <p:nvPr/>
        </p:nvCxnSpPr>
        <p:spPr>
          <a:xfrm flipH="1">
            <a:off x="7777595" y="2781415"/>
            <a:ext cx="128906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Прямоугольник 205"/>
          <p:cNvSpPr/>
          <p:nvPr/>
        </p:nvSpPr>
        <p:spPr>
          <a:xfrm>
            <a:off x="7906501" y="3056122"/>
            <a:ext cx="1866606" cy="322440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Уральский филиал </a:t>
            </a:r>
          </a:p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ЦЭПП МЧС России</a:t>
            </a:r>
          </a:p>
        </p:txBody>
      </p:sp>
      <p:cxnSp>
        <p:nvCxnSpPr>
          <p:cNvPr id="207" name="Прямая соединительная линия 206"/>
          <p:cNvCxnSpPr>
            <a:stCxn id="206" idx="1"/>
          </p:cNvCxnSpPr>
          <p:nvPr/>
        </p:nvCxnSpPr>
        <p:spPr>
          <a:xfrm flipH="1">
            <a:off x="7777591" y="3217342"/>
            <a:ext cx="12891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Прямоугольник 207"/>
          <p:cNvSpPr/>
          <p:nvPr/>
        </p:nvSpPr>
        <p:spPr>
          <a:xfrm>
            <a:off x="7906501" y="3484857"/>
            <a:ext cx="1866606" cy="338984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Приволжский филиал ЦЭПП МЧС России</a:t>
            </a:r>
          </a:p>
        </p:txBody>
      </p:sp>
      <p:cxnSp>
        <p:nvCxnSpPr>
          <p:cNvPr id="209" name="Прямая соединительная линия 208"/>
          <p:cNvCxnSpPr>
            <a:stCxn id="208" idx="1"/>
          </p:cNvCxnSpPr>
          <p:nvPr/>
        </p:nvCxnSpPr>
        <p:spPr>
          <a:xfrm flipH="1">
            <a:off x="7777591" y="3654349"/>
            <a:ext cx="12891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Прямоугольник 209"/>
          <p:cNvSpPr/>
          <p:nvPr/>
        </p:nvSpPr>
        <p:spPr>
          <a:xfrm>
            <a:off x="7906501" y="3939283"/>
            <a:ext cx="1866606" cy="334371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Южный филиал </a:t>
            </a:r>
          </a:p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ЦЭПП МЧС России</a:t>
            </a:r>
          </a:p>
        </p:txBody>
      </p:sp>
      <p:cxnSp>
        <p:nvCxnSpPr>
          <p:cNvPr id="211" name="Прямая соединительная линия 210"/>
          <p:cNvCxnSpPr>
            <a:stCxn id="210" idx="1"/>
          </p:cNvCxnSpPr>
          <p:nvPr/>
        </p:nvCxnSpPr>
        <p:spPr>
          <a:xfrm flipH="1">
            <a:off x="7777595" y="4106469"/>
            <a:ext cx="128906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Прямоугольник 211"/>
          <p:cNvSpPr/>
          <p:nvPr/>
        </p:nvSpPr>
        <p:spPr>
          <a:xfrm>
            <a:off x="7906501" y="4392675"/>
            <a:ext cx="1866606" cy="364157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Северо-Кавказский филиал ЦЭПП МЧС России</a:t>
            </a:r>
          </a:p>
        </p:txBody>
      </p:sp>
      <p:cxnSp>
        <p:nvCxnSpPr>
          <p:cNvPr id="213" name="Прямая соединительная линия 212"/>
          <p:cNvCxnSpPr>
            <a:stCxn id="212" idx="1"/>
          </p:cNvCxnSpPr>
          <p:nvPr/>
        </p:nvCxnSpPr>
        <p:spPr>
          <a:xfrm flipH="1">
            <a:off x="7777591" y="4574754"/>
            <a:ext cx="12891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Прямоугольник 213"/>
          <p:cNvSpPr/>
          <p:nvPr/>
        </p:nvSpPr>
        <p:spPr>
          <a:xfrm>
            <a:off x="7906501" y="4895022"/>
            <a:ext cx="1866606" cy="353846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Северо-западный</a:t>
            </a:r>
          </a:p>
          <a:p>
            <a:pPr algn="ctr"/>
            <a:r>
              <a:rPr lang="ru-RU" sz="1000" b="1" dirty="0">
                <a:solidFill>
                  <a:srgbClr val="000000"/>
                </a:solidFill>
                <a:latin typeface="Cambria" panose="02040503050406030204" pitchFamily="18" charset="0"/>
              </a:rPr>
              <a:t> филиал ЦЭПП МЧС России</a:t>
            </a:r>
          </a:p>
        </p:txBody>
      </p:sp>
      <p:cxnSp>
        <p:nvCxnSpPr>
          <p:cNvPr id="215" name="Прямая соединительная линия 214"/>
          <p:cNvCxnSpPr>
            <a:stCxn id="214" idx="1"/>
          </p:cNvCxnSpPr>
          <p:nvPr/>
        </p:nvCxnSpPr>
        <p:spPr>
          <a:xfrm flipH="1">
            <a:off x="7777591" y="5071945"/>
            <a:ext cx="128910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7678533" y="1185227"/>
            <a:ext cx="2094574" cy="480380"/>
          </a:xfrm>
          <a:prstGeom prst="rect">
            <a:avLst/>
          </a:prstGeom>
          <a:gradFill>
            <a:gsLst>
              <a:gs pos="54000">
                <a:schemeClr val="bg2">
                  <a:lumMod val="50000"/>
                </a:schemeClr>
              </a:gs>
              <a:gs pos="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Психологическая служба </a:t>
            </a:r>
          </a:p>
          <a:p>
            <a:pPr algn="ctr"/>
            <a:r>
              <a:rPr lang="ru-RU" sz="1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МЧС России</a:t>
            </a:r>
            <a:endParaRPr lang="ru-RU" sz="10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>
            <a:off x="7906509" y="1772096"/>
            <a:ext cx="1866598" cy="300515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Центр экстренной психологической помощи</a:t>
            </a:r>
            <a:endParaRPr lang="ru-RU" sz="10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81" name="Прямая соединительная линия 80"/>
          <p:cNvCxnSpPr>
            <a:stCxn id="80" idx="1"/>
          </p:cNvCxnSpPr>
          <p:nvPr/>
        </p:nvCxnSpPr>
        <p:spPr>
          <a:xfrm flipH="1" flipV="1">
            <a:off x="7777591" y="1922353"/>
            <a:ext cx="128918" cy="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Прямоугольник 160"/>
          <p:cNvSpPr/>
          <p:nvPr/>
        </p:nvSpPr>
        <p:spPr>
          <a:xfrm>
            <a:off x="4974827" y="5890464"/>
            <a:ext cx="4798271" cy="330421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>
                  <a:lumMod val="90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0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Отделы (отделения, группы) медико-психологического обеспечения главных управлений МЧС России по субъектам  (85)</a:t>
            </a:r>
            <a:endParaRPr lang="ru-RU" sz="10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170" name="Прямая соединительная линия 169"/>
          <p:cNvCxnSpPr>
            <a:stCxn id="163" idx="1"/>
          </p:cNvCxnSpPr>
          <p:nvPr/>
        </p:nvCxnSpPr>
        <p:spPr>
          <a:xfrm flipH="1">
            <a:off x="4840394" y="5641153"/>
            <a:ext cx="134434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>
            <a:stCxn id="167" idx="1"/>
          </p:cNvCxnSpPr>
          <p:nvPr/>
        </p:nvCxnSpPr>
        <p:spPr>
          <a:xfrm flipH="1" flipV="1">
            <a:off x="7777591" y="5526890"/>
            <a:ext cx="128910" cy="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Группа 86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97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105" name="Прямоугольник 104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Прямоугольник 105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Прямоугольник 106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103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66178" y="680085"/>
            <a:ext cx="4774594" cy="234315"/>
          </a:xfrm>
          <a:prstGeom prst="rect">
            <a:avLst/>
          </a:prstGeom>
          <a:gradFill>
            <a:gsLst>
              <a:gs pos="54000">
                <a:schemeClr val="bg2">
                  <a:lumMod val="50000"/>
                </a:schemeClr>
              </a:gs>
              <a:gs pos="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0" scaled="0"/>
          </a:gradFill>
          <a:ln w="317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r>
              <a:rPr lang="ru-RU" sz="1300" b="1" dirty="0">
                <a:solidFill>
                  <a:srgbClr val="FFFF00"/>
                </a:solidFill>
                <a:latin typeface="Cambria" panose="02040503050406030204" pitchFamily="18" charset="0"/>
              </a:rPr>
              <a:t>Управление медико-психологического обеспечения</a:t>
            </a:r>
          </a:p>
        </p:txBody>
      </p:sp>
    </p:spTree>
    <p:extLst>
      <p:ext uri="{BB962C8B-B14F-4D97-AF65-F5344CB8AC3E}">
        <p14:creationId xmlns:p14="http://schemas.microsoft.com/office/powerpoint/2010/main" val="127957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206622" y="599515"/>
            <a:ext cx="9473631" cy="595381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ru-RU" sz="1800" b="1" dirty="0">
                <a:latin typeface="Cambria" panose="02040503050406030204" pitchFamily="18" charset="0"/>
              </a:rPr>
              <a:t>1992 год </a:t>
            </a:r>
            <a:r>
              <a:rPr lang="ru-RU" sz="1800" dirty="0">
                <a:latin typeface="Cambria" panose="02040503050406030204" pitchFamily="18" charset="0"/>
              </a:rPr>
              <a:t>– </a:t>
            </a:r>
            <a:r>
              <a:rPr lang="ru-RU" sz="1800" dirty="0" smtClean="0">
                <a:latin typeface="Cambria" panose="02040503050406030204" pitchFamily="18" charset="0"/>
              </a:rPr>
              <a:t>в </a:t>
            </a:r>
            <a:r>
              <a:rPr lang="ru-RU" sz="1800" dirty="0">
                <a:latin typeface="Cambria" panose="02040503050406030204" pitchFamily="18" charset="0"/>
              </a:rPr>
              <a:t>Государственном комитете при Президенте Российской Федерации по делам гражданской обороны, чрезвычайным ситуациям и ликвидации последствий стихийных бедствий создан </a:t>
            </a:r>
            <a:r>
              <a:rPr lang="ru-RU" sz="1800" b="1" dirty="0">
                <a:solidFill>
                  <a:srgbClr val="0033CC"/>
                </a:solidFill>
                <a:latin typeface="Cambria" panose="02040503050406030204" pitchFamily="18" charset="0"/>
              </a:rPr>
              <a:t>отдел медицинской защиты в составе Управления защиты населения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ru-RU" sz="1800" b="1" dirty="0">
                <a:latin typeface="Cambria" panose="02040503050406030204" pitchFamily="18" charset="0"/>
              </a:rPr>
              <a:t>1992 год </a:t>
            </a:r>
            <a:r>
              <a:rPr lang="ru-RU" sz="1800" dirty="0">
                <a:latin typeface="Cambria" panose="02040503050406030204" pitchFamily="18" charset="0"/>
              </a:rPr>
              <a:t>– </a:t>
            </a:r>
            <a:r>
              <a:rPr lang="ru-RU" sz="1800" dirty="0" smtClean="0">
                <a:latin typeface="Cambria" panose="02040503050406030204" pitchFamily="18" charset="0"/>
              </a:rPr>
              <a:t>Управление </a:t>
            </a:r>
            <a:r>
              <a:rPr lang="ru-RU" sz="1800" dirty="0">
                <a:latin typeface="Cambria" panose="02040503050406030204" pitchFamily="18" charset="0"/>
              </a:rPr>
              <a:t>и отдел переименованы в </a:t>
            </a:r>
            <a:r>
              <a:rPr lang="ru-RU" sz="1800" b="1" dirty="0">
                <a:solidFill>
                  <a:srgbClr val="0033CC"/>
                </a:solidFill>
                <a:latin typeface="Cambria" panose="02040503050406030204" pitchFamily="18" charset="0"/>
              </a:rPr>
              <a:t>Управление защиты и жизнеобеспечения населения, отдел медико-биологической защиты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ru-RU" sz="1800" b="1" dirty="0">
                <a:latin typeface="Cambria" panose="02040503050406030204" pitchFamily="18" charset="0"/>
              </a:rPr>
              <a:t>1994 год </a:t>
            </a:r>
            <a:r>
              <a:rPr lang="ru-RU" sz="1800" dirty="0">
                <a:latin typeface="Cambria" panose="02040503050406030204" pitchFamily="18" charset="0"/>
              </a:rPr>
              <a:t>– </a:t>
            </a:r>
            <a:r>
              <a:rPr lang="ru-RU" sz="1800" dirty="0" smtClean="0">
                <a:latin typeface="Cambria" panose="02040503050406030204" pitchFamily="18" charset="0"/>
              </a:rPr>
              <a:t>отдел </a:t>
            </a:r>
            <a:r>
              <a:rPr lang="ru-RU" sz="1800" dirty="0">
                <a:latin typeface="Cambria" panose="02040503050406030204" pitchFamily="18" charset="0"/>
              </a:rPr>
              <a:t>медико-биологической защиты, Управления защиты населения в подчинении Департамента мероприятий защиты населения и территорий МЧС России.</a:t>
            </a:r>
          </a:p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ru-RU" sz="1800" b="1" dirty="0">
                <a:latin typeface="Cambria" panose="02040503050406030204" pitchFamily="18" charset="0"/>
              </a:rPr>
              <a:t>1996 год </a:t>
            </a:r>
            <a:r>
              <a:rPr lang="ru-RU" sz="1800" dirty="0">
                <a:latin typeface="Cambria" panose="02040503050406030204" pitchFamily="18" charset="0"/>
              </a:rPr>
              <a:t>– </a:t>
            </a:r>
            <a:r>
              <a:rPr lang="ru-RU" sz="1800" dirty="0" smtClean="0">
                <a:latin typeface="Cambria" panose="02040503050406030204" pitchFamily="18" charset="0"/>
              </a:rPr>
              <a:t>приказом </a:t>
            </a:r>
            <a:r>
              <a:rPr lang="ru-RU" sz="1800" dirty="0">
                <a:latin typeface="Cambria" panose="02040503050406030204" pitchFamily="18" charset="0"/>
              </a:rPr>
              <a:t>МЧС России от 03.12.1996 № 771 создается </a:t>
            </a:r>
            <a:r>
              <a:rPr lang="ru-RU" sz="1800" b="1" dirty="0">
                <a:solidFill>
                  <a:srgbClr val="0033CC"/>
                </a:solidFill>
                <a:latin typeface="Cambria" panose="02040503050406030204" pitchFamily="18" charset="0"/>
              </a:rPr>
              <a:t>Медицинское Управление со штатной численностью 23 единицы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</a:p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ru-RU" sz="1800" b="1" dirty="0">
                <a:latin typeface="Cambria" panose="02040503050406030204" pitchFamily="18" charset="0"/>
              </a:rPr>
              <a:t>2007 год</a:t>
            </a:r>
            <a:r>
              <a:rPr lang="ru-RU" sz="1800" dirty="0">
                <a:latin typeface="Cambria" panose="02040503050406030204" pitchFamily="18" charset="0"/>
              </a:rPr>
              <a:t> – </a:t>
            </a:r>
            <a:r>
              <a:rPr lang="ru-RU" sz="1800" dirty="0" smtClean="0">
                <a:latin typeface="Cambria" panose="02040503050406030204" pitchFamily="18" charset="0"/>
              </a:rPr>
              <a:t>приказом </a:t>
            </a:r>
            <a:r>
              <a:rPr lang="ru-RU" sz="1800" dirty="0">
                <a:latin typeface="Cambria" panose="02040503050406030204" pitchFamily="18" charset="0"/>
              </a:rPr>
              <a:t>МЧС России от 20.11.2007 № 610 подразделение медицинского обеспечения МЧС России реорганизовано в </a:t>
            </a:r>
            <a:r>
              <a:rPr lang="ru-RU" sz="1800" b="1" dirty="0">
                <a:solidFill>
                  <a:srgbClr val="0033CC"/>
                </a:solidFill>
                <a:latin typeface="Cambria" panose="02040503050406030204" pitchFamily="18" charset="0"/>
              </a:rPr>
              <a:t>Управление медико-психологического обеспечения</a:t>
            </a:r>
            <a:r>
              <a:rPr lang="ru-RU" sz="1800" dirty="0"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ru-RU" sz="1800" b="1" dirty="0">
                <a:latin typeface="Cambria" panose="02040503050406030204" pitchFamily="18" charset="0"/>
              </a:rPr>
              <a:t>2015 год </a:t>
            </a:r>
            <a:r>
              <a:rPr lang="ru-RU" sz="1800" dirty="0">
                <a:latin typeface="Cambria" panose="02040503050406030204" pitchFamily="18" charset="0"/>
              </a:rPr>
              <a:t>– </a:t>
            </a:r>
            <a:r>
              <a:rPr lang="ru-RU" sz="1800" dirty="0" smtClean="0">
                <a:latin typeface="Cambria" panose="02040503050406030204" pitchFamily="18" charset="0"/>
              </a:rPr>
              <a:t>приказом </a:t>
            </a:r>
            <a:r>
              <a:rPr lang="ru-RU" sz="1800" dirty="0">
                <a:latin typeface="Cambria" panose="02040503050406030204" pitchFamily="18" charset="0"/>
              </a:rPr>
              <a:t>МЧС России от 22.10.2015 № 562 Управление медико-психологического обеспечения было реорганизовано в </a:t>
            </a:r>
            <a:r>
              <a:rPr lang="ru-RU" sz="1800" b="1" dirty="0">
                <a:solidFill>
                  <a:srgbClr val="0033CC"/>
                </a:solidFill>
                <a:latin typeface="Cambria" panose="02040503050406030204" pitchFamily="18" charset="0"/>
              </a:rPr>
              <a:t>Отдел медицинской защиты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ru-RU" sz="1800" b="1" dirty="0">
                <a:latin typeface="Cambria" panose="02040503050406030204" pitchFamily="18" charset="0"/>
              </a:rPr>
              <a:t>2019 год </a:t>
            </a:r>
            <a:r>
              <a:rPr lang="ru-RU" sz="1800" dirty="0">
                <a:latin typeface="Cambria" panose="02040503050406030204" pitchFamily="18" charset="0"/>
              </a:rPr>
              <a:t>– </a:t>
            </a:r>
            <a:r>
              <a:rPr lang="ru-RU" sz="1800" dirty="0" smtClean="0">
                <a:latin typeface="Cambria" panose="02040503050406030204" pitchFamily="18" charset="0"/>
              </a:rPr>
              <a:t>приказом </a:t>
            </a:r>
            <a:r>
              <a:rPr lang="ru-RU" sz="1800" dirty="0">
                <a:latin typeface="Cambria" panose="02040503050406030204" pitchFamily="18" charset="0"/>
              </a:rPr>
              <a:t>МЧС России от 01.07.2019 № 337 создается </a:t>
            </a:r>
            <a:r>
              <a:rPr lang="ru-RU" sz="1800" b="1" dirty="0">
                <a:solidFill>
                  <a:srgbClr val="0033CC"/>
                </a:solidFill>
                <a:latin typeface="Cambria" panose="02040503050406030204" pitchFamily="18" charset="0"/>
              </a:rPr>
              <a:t>Управление медико-психологического обеспечения со штатной численностью 17 единиц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endParaRPr lang="ru-RU" sz="18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400"/>
              </a:spcBef>
              <a:spcAft>
                <a:spcPts val="200"/>
              </a:spcAft>
            </a:pPr>
            <a:r>
              <a:rPr lang="ru-RU" sz="1800" b="1" dirty="0" smtClean="0">
                <a:latin typeface="Cambria" panose="02040503050406030204" pitchFamily="18" charset="0"/>
              </a:rPr>
              <a:t>2020 </a:t>
            </a:r>
            <a:r>
              <a:rPr lang="ru-RU" sz="1800" b="1" dirty="0">
                <a:latin typeface="Cambria" panose="02040503050406030204" pitchFamily="18" charset="0"/>
              </a:rPr>
              <a:t>год </a:t>
            </a:r>
            <a:r>
              <a:rPr lang="ru-RU" sz="1800" dirty="0" smtClean="0">
                <a:latin typeface="Cambria" panose="02040503050406030204" pitchFamily="18" charset="0"/>
              </a:rPr>
              <a:t>– </a:t>
            </a:r>
            <a:r>
              <a:rPr lang="ru-RU" sz="18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штатная </a:t>
            </a:r>
            <a:r>
              <a:rPr lang="ru-RU" sz="1800" b="1" dirty="0">
                <a:solidFill>
                  <a:srgbClr val="0033CC"/>
                </a:solidFill>
                <a:latin typeface="Cambria" panose="02040503050406030204" pitchFamily="18" charset="0"/>
              </a:rPr>
              <a:t>численность Управления медико-психологического обеспечения </a:t>
            </a:r>
            <a:r>
              <a:rPr lang="ru-RU" sz="18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увеличена и составляет  </a:t>
            </a:r>
            <a:r>
              <a:rPr lang="ru-RU" sz="1800" b="1" dirty="0">
                <a:solidFill>
                  <a:srgbClr val="0033CC"/>
                </a:solidFill>
                <a:latin typeface="Cambria" panose="02040503050406030204" pitchFamily="18" charset="0"/>
              </a:rPr>
              <a:t>35 </a:t>
            </a:r>
            <a:r>
              <a:rPr lang="ru-RU" sz="18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единиц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>
              <a:spcBef>
                <a:spcPts val="400"/>
              </a:spcBef>
              <a:spcAft>
                <a:spcPts val="200"/>
              </a:spcAft>
            </a:pP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0" y="50831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УПРАВЛЕНИЕ МЕДИКО-ПСИХОЛОГИЧЕСКОГО ОБЕСПЕЧЕНИЯ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1" y="6320546"/>
            <a:ext cx="9905999" cy="538926"/>
            <a:chOff x="1" y="6320546"/>
            <a:chExt cx="9905999" cy="538926"/>
          </a:xfrm>
        </p:grpSpPr>
        <p:grpSp>
          <p:nvGrpSpPr>
            <p:cNvPr id="15" name="Группа 7"/>
            <p:cNvGrpSpPr>
              <a:grpSpLocks/>
            </p:cNvGrpSpPr>
            <p:nvPr/>
          </p:nvGrpSpPr>
          <p:grpSpPr bwMode="auto">
            <a:xfrm>
              <a:off x="1" y="6463277"/>
              <a:ext cx="9905999" cy="270169"/>
              <a:chOff x="0" y="6404550"/>
              <a:chExt cx="9144000" cy="457200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51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425017" y="6320546"/>
              <a:ext cx="418613" cy="514984"/>
            </a:xfrm>
            <a:prstGeom prst="rect">
              <a:avLst/>
            </a:prstGeom>
            <a:effectLst>
              <a:glow>
                <a:schemeClr val="bg1">
                  <a:alpha val="76000"/>
                </a:schemeClr>
              </a:glow>
              <a:outerShdw blurRad="50800" dist="38100" dir="17040000" algn="tr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21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7" y="6324316"/>
              <a:ext cx="564825" cy="535156"/>
            </a:xfrm>
            <a:prstGeom prst="rect">
              <a:avLst/>
            </a:prstGeom>
            <a:effectLst>
              <a:glow rad="50800">
                <a:schemeClr val="bg1">
                  <a:alpha val="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D:\4. Полезные доки по мед\Логотип МЧС\Attachments_mchs-press@yandex.ru_2020-03-11_15-25-10\Logo_MChS_30-let_FIN-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719" y="6359138"/>
              <a:ext cx="868561" cy="478219"/>
            </a:xfrm>
            <a:prstGeom prst="rect">
              <a:avLst/>
            </a:prstGeom>
            <a:effectLst>
              <a:glow rad="25400">
                <a:schemeClr val="tx1">
                  <a:alpha val="40000"/>
                </a:schemeClr>
              </a:glow>
              <a:outerShdw blurRad="50800" dist="38100" dir="19200000" algn="tr" rotWithShape="0">
                <a:prstClr val="black">
                  <a:alpha val="63000"/>
                </a:prstClr>
              </a:outerShdw>
              <a:softEdge rad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311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утюр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утюр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утюр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утюр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утюр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утюр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117600</TotalTime>
  <Words>4896</Words>
  <Application>Microsoft Office PowerPoint</Application>
  <PresentationFormat>Лист A4 (210x297 мм)</PresentationFormat>
  <Paragraphs>799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60</vt:i4>
      </vt:variant>
    </vt:vector>
  </HeadingPairs>
  <TitlesOfParts>
    <vt:vector size="84" baseType="lpstr">
      <vt:lpstr>Angsana New</vt:lpstr>
      <vt:lpstr>Arial</vt:lpstr>
      <vt:lpstr>Cambria</vt:lpstr>
      <vt:lpstr>Georgia</vt:lpstr>
      <vt:lpstr>Tahoma</vt:lpstr>
      <vt:lpstr>Times New Roman</vt:lpstr>
      <vt:lpstr>Trebuchet MS</vt:lpstr>
      <vt:lpstr>Wingdings</vt:lpstr>
      <vt:lpstr>Воздушный поток</vt:lpstr>
      <vt:lpstr>1_Воздушный поток</vt:lpstr>
      <vt:lpstr>2_Воздушный поток</vt:lpstr>
      <vt:lpstr>3_Воздушный поток</vt:lpstr>
      <vt:lpstr>4_Воздушный поток</vt:lpstr>
      <vt:lpstr>5_Воздушный поток</vt:lpstr>
      <vt:lpstr>6_Воздушный поток</vt:lpstr>
      <vt:lpstr>7_Воздушный поток</vt:lpstr>
      <vt:lpstr>9_Воздушный поток</vt:lpstr>
      <vt:lpstr>10_Воздушный поток</vt:lpstr>
      <vt:lpstr>11_Воздушный поток</vt:lpstr>
      <vt:lpstr>12_Воздушный поток</vt:lpstr>
      <vt:lpstr>14_Воздушный поток</vt:lpstr>
      <vt:lpstr>15_Воздушный поток</vt:lpstr>
      <vt:lpstr>16_Воздушный поток</vt:lpstr>
      <vt:lpstr>17_Воздушный поток</vt:lpstr>
      <vt:lpstr>ИТОГИ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МЧС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16235</dc:creator>
  <cp:lastModifiedBy>Старший инспектор - Очередько Д.В.</cp:lastModifiedBy>
  <cp:revision>8361</cp:revision>
  <cp:lastPrinted>2021-01-19T09:15:26Z</cp:lastPrinted>
  <dcterms:created xsi:type="dcterms:W3CDTF">2008-11-27T11:41:39Z</dcterms:created>
  <dcterms:modified xsi:type="dcterms:W3CDTF">2022-05-30T12:37:51Z</dcterms:modified>
</cp:coreProperties>
</file>