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527792" r:id="rId1"/>
    <p:sldMasterId id="2147527804" r:id="rId2"/>
    <p:sldMasterId id="2147527816" r:id="rId3"/>
  </p:sldMasterIdLst>
  <p:notesMasterIdLst>
    <p:notesMasterId r:id="rId40"/>
  </p:notesMasterIdLst>
  <p:handoutMasterIdLst>
    <p:handoutMasterId r:id="rId41"/>
  </p:handoutMasterIdLst>
  <p:sldIdLst>
    <p:sldId id="28079" r:id="rId4"/>
    <p:sldId id="28080" r:id="rId5"/>
    <p:sldId id="28083" r:id="rId6"/>
    <p:sldId id="28122" r:id="rId7"/>
    <p:sldId id="28086" r:id="rId8"/>
    <p:sldId id="28085" r:id="rId9"/>
    <p:sldId id="28116" r:id="rId10"/>
    <p:sldId id="28087" r:id="rId11"/>
    <p:sldId id="28088" r:id="rId12"/>
    <p:sldId id="28090" r:id="rId13"/>
    <p:sldId id="28095" r:id="rId14"/>
    <p:sldId id="28117" r:id="rId15"/>
    <p:sldId id="28114" r:id="rId16"/>
    <p:sldId id="28121" r:id="rId17"/>
    <p:sldId id="28091" r:id="rId18"/>
    <p:sldId id="28115" r:id="rId19"/>
    <p:sldId id="28093" r:id="rId20"/>
    <p:sldId id="28094" r:id="rId21"/>
    <p:sldId id="28096" r:id="rId22"/>
    <p:sldId id="28097" r:id="rId23"/>
    <p:sldId id="28098" r:id="rId24"/>
    <p:sldId id="28099" r:id="rId25"/>
    <p:sldId id="28118" r:id="rId26"/>
    <p:sldId id="28101" r:id="rId27"/>
    <p:sldId id="28103" r:id="rId28"/>
    <p:sldId id="28102" r:id="rId29"/>
    <p:sldId id="28119" r:id="rId30"/>
    <p:sldId id="28110" r:id="rId31"/>
    <p:sldId id="28104" r:id="rId32"/>
    <p:sldId id="28105" r:id="rId33"/>
    <p:sldId id="28106" r:id="rId34"/>
    <p:sldId id="28107" r:id="rId35"/>
    <p:sldId id="28108" r:id="rId36"/>
    <p:sldId id="28111" r:id="rId37"/>
    <p:sldId id="28112" r:id="rId38"/>
    <p:sldId id="28047" r:id="rId39"/>
  </p:sldIdLst>
  <p:sldSz cx="9906000" cy="6858000" type="A4"/>
  <p:notesSz cx="9929813" cy="6670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9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1pPr>
    <a:lvl2pPr marL="379973" indent="1863" algn="l" rtl="0" fontAlgn="base">
      <a:spcBef>
        <a:spcPct val="0"/>
      </a:spcBef>
      <a:spcAft>
        <a:spcPct val="0"/>
      </a:spcAft>
      <a:defRPr sz="19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2pPr>
    <a:lvl3pPr marL="782298" indent="1863" algn="l" rtl="0" fontAlgn="base">
      <a:spcBef>
        <a:spcPct val="0"/>
      </a:spcBef>
      <a:spcAft>
        <a:spcPct val="0"/>
      </a:spcAft>
      <a:defRPr sz="19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3pPr>
    <a:lvl4pPr marL="1182760" indent="1863" algn="l" rtl="0" fontAlgn="base">
      <a:spcBef>
        <a:spcPct val="0"/>
      </a:spcBef>
      <a:spcAft>
        <a:spcPct val="0"/>
      </a:spcAft>
      <a:defRPr sz="19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4pPr>
    <a:lvl5pPr marL="1585085" indent="1863" algn="l" rtl="0" fontAlgn="base">
      <a:spcBef>
        <a:spcPct val="0"/>
      </a:spcBef>
      <a:spcAft>
        <a:spcPct val="0"/>
      </a:spcAft>
      <a:defRPr sz="19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5pPr>
    <a:lvl6pPr marL="2682164" algn="l" defTabSz="1072866" rtl="0" eaLnBrk="1" latinLnBrk="0" hangingPunct="1">
      <a:defRPr sz="19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6pPr>
    <a:lvl7pPr marL="3218597" algn="l" defTabSz="1072866" rtl="0" eaLnBrk="1" latinLnBrk="0" hangingPunct="1">
      <a:defRPr sz="19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7pPr>
    <a:lvl8pPr marL="3755029" algn="l" defTabSz="1072866" rtl="0" eaLnBrk="1" latinLnBrk="0" hangingPunct="1">
      <a:defRPr sz="19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8pPr>
    <a:lvl9pPr marL="4291462" algn="l" defTabSz="1072866" rtl="0" eaLnBrk="1" latinLnBrk="0" hangingPunct="1">
      <a:defRPr sz="19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43">
          <p15:clr>
            <a:srgbClr val="A4A3A4"/>
          </p15:clr>
        </p15:guide>
        <p15:guide id="2" orient="horz" pos="2618">
          <p15:clr>
            <a:srgbClr val="A4A3A4"/>
          </p15:clr>
        </p15:guide>
        <p15:guide id="3" pos="3039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2488">
          <p15:clr>
            <a:srgbClr val="A4A3A4"/>
          </p15:clr>
        </p15:guide>
        <p15:guide id="6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FF99"/>
    <a:srgbClr val="FFFF66"/>
    <a:srgbClr val="0033CC"/>
    <a:srgbClr val="FF9900"/>
    <a:srgbClr val="006699"/>
    <a:srgbClr val="003366"/>
    <a:srgbClr val="F0EA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6" autoAdjust="0"/>
    <p:restoredTop sz="96374" autoAdjust="0"/>
  </p:normalViewPr>
  <p:slideViewPr>
    <p:cSldViewPr snapToGrid="0">
      <p:cViewPr varScale="1">
        <p:scale>
          <a:sx n="88" d="100"/>
          <a:sy n="88" d="100"/>
        </p:scale>
        <p:origin x="1248" y="66"/>
      </p:cViewPr>
      <p:guideLst>
        <p:guide orient="horz" pos="1643"/>
        <p:guide orient="horz" pos="2618"/>
        <p:guide pos="3039"/>
        <p:guide pos="2880"/>
        <p:guide orient="horz" pos="2488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4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369046335758312E-2"/>
          <c:y val="0.14609637089495578"/>
          <c:w val="0.77065460399757757"/>
          <c:h val="0.736744501860414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Итог прохождения личным составом УМО в территориальных органах и учреждениях</c:v>
                </c:pt>
              </c:strCache>
            </c:strRef>
          </c:tx>
          <c:spPr>
            <a:scene3d>
              <a:camera prst="orthographicFront"/>
              <a:lightRig rig="twoPt" dir="tl"/>
            </a:scene3d>
            <a:sp3d prstMaterial="metal">
              <a:bevelT w="19050" h="31750" prst="angle"/>
            </a:sp3d>
          </c:spPr>
          <c:explosion val="11"/>
          <c:dLbls>
            <c:dLbl>
              <c:idx val="0"/>
              <c:layout>
                <c:manualLayout>
                  <c:x val="-8.2287030001551201E-2"/>
                  <c:y val="0.11000000759507707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2017 </a:t>
                    </a:r>
                    <a:r>
                      <a:rPr lang="ru-RU" sz="1600" dirty="0"/>
                      <a:t>год
</a:t>
                    </a:r>
                    <a:r>
                      <a:rPr lang="ru-RU" sz="1600" dirty="0" smtClean="0"/>
                      <a:t>76,6</a:t>
                    </a:r>
                    <a:r>
                      <a:rPr lang="ru-RU" sz="1600" dirty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FD1-436E-946E-6F726167C124}"/>
                </c:ext>
              </c:extLst>
            </c:dLbl>
            <c:dLbl>
              <c:idx val="1"/>
              <c:layout>
                <c:manualLayout>
                  <c:x val="-0.16028056161670992"/>
                  <c:y val="-4.496277744076970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2018 </a:t>
                    </a:r>
                    <a:r>
                      <a:rPr lang="ru-RU" sz="1600" dirty="0"/>
                      <a:t>год
</a:t>
                    </a:r>
                    <a:r>
                      <a:rPr lang="ru-RU" sz="1600" dirty="0" smtClean="0"/>
                      <a:t>91,8</a:t>
                    </a:r>
                    <a:r>
                      <a:rPr lang="ru-RU" sz="1600" dirty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D1-436E-946E-6F726167C124}"/>
                </c:ext>
              </c:extLst>
            </c:dLbl>
            <c:dLbl>
              <c:idx val="2"/>
              <c:layout>
                <c:manualLayout>
                  <c:x val="0.14633317632421092"/>
                  <c:y val="-0.150084307550445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FD1-436E-946E-6F726167C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0.56599999999999995</c:v>
                </c:pt>
                <c:pt idx="1">
                  <c:v>0.81799999999999995</c:v>
                </c:pt>
                <c:pt idx="2">
                  <c:v>0.93700000000000006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FD1-436E-946E-6F726167C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effectLst>
      <a:softEdge rad="63500"/>
    </a:effectLst>
    <a:scene3d>
      <a:camera prst="orthographicFront"/>
      <a:lightRig rig="threePt" dir="t"/>
    </a:scene3d>
  </c:spPr>
  <c:txPr>
    <a:bodyPr/>
    <a:lstStyle/>
    <a:p>
      <a:pPr>
        <a:defRPr sz="1600">
          <a:latin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99018544455093E-2"/>
          <c:y val="3.112192709259733E-2"/>
          <c:w val="0.58387201061488403"/>
          <c:h val="0.831016512796237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Подлежало лицензированию в 2019 году</c:v>
                </c:pt>
              </c:strCache>
            </c:strRef>
          </c:tx>
          <c:spPr>
            <a:solidFill>
              <a:srgbClr val="5ECCF3">
                <a:lumMod val="75000"/>
              </a:srgbClr>
            </a:solidFill>
          </c:spPr>
          <c:invertIfNegative val="0"/>
          <c:dLbls>
            <c:dLbl>
              <c:idx val="1"/>
              <c:layout>
                <c:manualLayout>
                  <c:x val="1.021191973408115E-2"/>
                  <c:y val="-7.9820723911115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F9-4631-8C05-39E39B2014DB}"/>
                </c:ext>
              </c:extLst>
            </c:dLbl>
            <c:dLbl>
              <c:idx val="2"/>
              <c:layout>
                <c:manualLayout>
                  <c:x val="1.1670765410378404E-2"/>
                  <c:y val="-1.5964144782223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F9-4631-8C05-39E39B2014DB}"/>
                </c:ext>
              </c:extLst>
            </c:dLbl>
            <c:dLbl>
              <c:idx val="3"/>
              <c:layout>
                <c:manualLayout>
                  <c:x val="1.021191973408115E-2"/>
                  <c:y val="-7.98207239111152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F9-4631-8C05-39E39B2014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СВФ</c:v>
                </c:pt>
                <c:pt idx="1">
                  <c:v>ФКУ, ФГБУ</c:v>
                </c:pt>
                <c:pt idx="2">
                  <c:v>Учебные заведения</c:v>
                </c:pt>
                <c:pt idx="3">
                  <c:v>РПСО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5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F9-4631-8C05-39E39B2014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Полученных лицензий в 2019 году</c:v>
                </c:pt>
              </c:strCache>
            </c:strRef>
          </c:tx>
          <c:spPr>
            <a:solidFill>
              <a:srgbClr val="A7EA52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8.9960088878592269E-3"/>
                  <c:y val="-1.9958325093964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F9-4631-8C05-39E39B2014DB}"/>
                </c:ext>
              </c:extLst>
            </c:dLbl>
            <c:dLbl>
              <c:idx val="1"/>
              <c:layout>
                <c:manualLayout>
                  <c:x val="1.0090352881709333E-2"/>
                  <c:y val="-5.98655476365948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F9-4631-8C05-39E39B2014DB}"/>
                </c:ext>
              </c:extLst>
            </c:dLbl>
            <c:dLbl>
              <c:idx val="2"/>
              <c:layout>
                <c:manualLayout>
                  <c:x val="1.0454818293825887E-2"/>
                  <c:y val="-3.9909579453955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F9-4631-8C05-39E39B2014DB}"/>
                </c:ext>
              </c:extLst>
            </c:dLbl>
            <c:dLbl>
              <c:idx val="3"/>
              <c:layout>
                <c:manualLayout>
                  <c:x val="1.0454712987436948E-2"/>
                  <c:y val="-4.98887420009370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F9-4631-8C05-39E39B2014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СВФ</c:v>
                </c:pt>
                <c:pt idx="1">
                  <c:v>ФКУ, ФГБУ</c:v>
                </c:pt>
                <c:pt idx="2">
                  <c:v>Учебные заведения</c:v>
                </c:pt>
                <c:pt idx="3">
                  <c:v>РПСО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0">
                  <c:v>9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F9-4631-8C05-39E39B2014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Планируются получить лицензию в 2020 году</c:v>
                </c:pt>
              </c:strCache>
            </c:strRef>
          </c:tx>
          <c:spPr>
            <a:solidFill>
              <a:srgbClr val="FF8021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6.6869556976021736E-3"/>
                  <c:y val="2.74380590333068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F9-4631-8C05-39E39B2014DB}"/>
                </c:ext>
              </c:extLst>
            </c:dLbl>
            <c:dLbl>
              <c:idx val="1"/>
              <c:layout>
                <c:manualLayout>
                  <c:x val="5.349564558081739E-3"/>
                  <c:y val="2.9932773818297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8F9-4631-8C05-39E39B2014DB}"/>
                </c:ext>
              </c:extLst>
            </c:dLbl>
            <c:dLbl>
              <c:idx val="2"/>
              <c:layout>
                <c:manualLayout>
                  <c:x val="8.024346837122609E-3"/>
                  <c:y val="-2.9932773818297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F9-4631-8C05-39E39B2014DB}"/>
                </c:ext>
              </c:extLst>
            </c:dLbl>
            <c:dLbl>
              <c:idx val="3"/>
              <c:layout>
                <c:manualLayout>
                  <c:x val="1.0699129116163478E-2"/>
                  <c:y val="2.9932773818297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8F9-4631-8C05-39E39B2014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СВФ</c:v>
                </c:pt>
                <c:pt idx="1">
                  <c:v>ФКУ, ФГБУ</c:v>
                </c:pt>
                <c:pt idx="2">
                  <c:v>Учебные заведения</c:v>
                </c:pt>
                <c:pt idx="3">
                  <c:v>РПСО</c:v>
                </c:pt>
              </c:strCache>
            </c:strRef>
          </c:cat>
          <c:val>
            <c:numRef>
              <c:f>Лист1!$D$2:$D$5</c:f>
              <c:numCache>
                <c:formatCode>0</c:formatCode>
                <c:ptCount val="4"/>
                <c:pt idx="0">
                  <c:v>7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8F9-4631-8C05-39E39B2014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64"/>
        <c:shape val="box"/>
        <c:axId val="118214656"/>
        <c:axId val="134167296"/>
        <c:axId val="0"/>
      </c:bar3DChart>
      <c:catAx>
        <c:axId val="118214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4167296"/>
        <c:crosses val="autoZero"/>
        <c:auto val="1"/>
        <c:lblAlgn val="ctr"/>
        <c:lblOffset val="100"/>
        <c:noMultiLvlLbl val="0"/>
      </c:catAx>
      <c:valAx>
        <c:axId val="134167296"/>
        <c:scaling>
          <c:orientation val="minMax"/>
          <c:max val="10"/>
          <c:min val="0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Количество  </a:t>
                </a:r>
                <a:r>
                  <a:rPr lang="ru-RU" dirty="0"/>
                  <a:t>лицензий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8214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77949801992841"/>
          <c:y val="4.5868558355120999E-2"/>
          <c:w val="0.33314074095437884"/>
          <c:h val="0.794518107089094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Cambria" panose="02040503050406030204" pitchFamily="18" charset="0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39845632934145"/>
          <c:y val="4.8577610133179731E-2"/>
          <c:w val="0.69738630096772669"/>
          <c:h val="0.877995036287120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630559602191342E-2"/>
                  <c:y val="-4.7297487984992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06-41A5-9023-F6C16C8DF8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эвакуированных человек (из них 5 сотрудников МЧС)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6-41A5-9023-F6C16C8DF8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538841782823777E-2"/>
                  <c:y val="-5.2317644422186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06-41A5-9023-F6C16C8DF8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эвакуированных человек (из них 5 сотрудников МЧС)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06-41A5-9023-F6C16C8DF84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602665715066759E-2"/>
                  <c:y val="-4.8524732729317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06-41A5-9023-F6C16C8DF8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эвакуированных человек (из них 5 сотрудников МЧС)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06-41A5-9023-F6C16C8DF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gapDepth val="146"/>
        <c:shape val="box"/>
        <c:axId val="120399872"/>
        <c:axId val="47824192"/>
        <c:axId val="0"/>
      </c:bar3DChart>
      <c:catAx>
        <c:axId val="1203998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7824192"/>
        <c:crosses val="autoZero"/>
        <c:auto val="1"/>
        <c:lblAlgn val="ctr"/>
        <c:lblOffset val="100"/>
        <c:noMultiLvlLbl val="0"/>
      </c:catAx>
      <c:valAx>
        <c:axId val="47824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Количество  эвакуированных  человек</a:t>
                </a:r>
                <a:endParaRPr lang="ru-RU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0399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78600819923298"/>
          <c:y val="0.38487396363362697"/>
          <c:w val="0.16483598400526164"/>
          <c:h val="0.230252072732746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400" b="1" i="0" u="none" strike="noStrike" kern="1200" baseline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sz="1800" b="1" i="0" u="none" strike="noStrike" kern="1200" baseline="0" dirty="0" smtClean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Динамика посещений в поликлинику в период с 2010 по 2019 годы</a:t>
            </a:r>
            <a:endParaRPr lang="ru-RU" sz="1800" b="1" i="0" u="none" strike="noStrike" kern="1200" baseline="0" dirty="0">
              <a:solidFill>
                <a:prstClr val="black"/>
              </a:solidFill>
              <a:latin typeface="Cambria" panose="02040503050406030204" pitchFamily="18" charset="0"/>
              <a:ea typeface="+mn-ea"/>
              <a:cs typeface="+mn-cs"/>
            </a:endParaRPr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ОБРАЩЕНИЙ В ПОЛИКЛИНИКУ ПО В ПЕРИОД С 2010 ПО 2019 ГОДЫ</c:v>
                </c:pt>
              </c:strCache>
            </c:strRef>
          </c:tx>
          <c:spPr>
            <a:ln cap="flat">
              <a:solidFill>
                <a:schemeClr val="bg2">
                  <a:lumMod val="50000"/>
                </a:schemeClr>
              </a:solidFill>
              <a:bevel/>
            </a:ln>
          </c:spPr>
          <c:marker>
            <c:symbol val="circle"/>
            <c:size val="8"/>
            <c:spPr>
              <a:solidFill>
                <a:schemeClr val="bg2">
                  <a:lumMod val="50000"/>
                </a:schemeClr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_-* #,##0\ _₽_-;\-* #,##0\ _₽_-;_-* "-"??\ _₽_-;_-@_-</c:formatCode>
                <c:ptCount val="10"/>
                <c:pt idx="0">
                  <c:v>78296</c:v>
                </c:pt>
                <c:pt idx="1">
                  <c:v>61961</c:v>
                </c:pt>
                <c:pt idx="2">
                  <c:v>77380</c:v>
                </c:pt>
                <c:pt idx="3">
                  <c:v>76077</c:v>
                </c:pt>
                <c:pt idx="4">
                  <c:v>86327</c:v>
                </c:pt>
                <c:pt idx="5">
                  <c:v>96664</c:v>
                </c:pt>
                <c:pt idx="6">
                  <c:v>105694</c:v>
                </c:pt>
                <c:pt idx="7">
                  <c:v>83647</c:v>
                </c:pt>
                <c:pt idx="8">
                  <c:v>86446</c:v>
                </c:pt>
                <c:pt idx="9">
                  <c:v>128735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2A-448F-AB27-887C91E08A5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4415360"/>
        <c:axId val="47607744"/>
      </c:lineChart>
      <c:catAx>
        <c:axId val="1344153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7607744"/>
        <c:crosses val="autoZero"/>
        <c:auto val="1"/>
        <c:lblAlgn val="ctr"/>
        <c:lblOffset val="100"/>
        <c:noMultiLvlLbl val="0"/>
      </c:catAx>
      <c:valAx>
        <c:axId val="47607744"/>
        <c:scaling>
          <c:orientation val="minMax"/>
        </c:scaling>
        <c:delete val="1"/>
        <c:axPos val="l"/>
        <c:numFmt formatCode="_-* #,##0\ _₽_-;\-* #,##0\ _₽_-;_-* &quot;-&quot;??\ _₽_-;_-@_-" sourceLinked="1"/>
        <c:majorTickMark val="out"/>
        <c:minorTickMark val="none"/>
        <c:tickLblPos val="nextTo"/>
        <c:crossAx val="13441536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>
          <a:latin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250872721370462"/>
          <c:y val="2.3205168174660003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23526602415363E-2"/>
          <c:y val="0.12903535247988104"/>
          <c:w val="0.93906621634021969"/>
          <c:h val="0.768291371034879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человек, прошедших обучение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3273765956181232E-2"/>
                  <c:y val="-0.131495963000848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19-406F-A866-99B02EAB7C17}"/>
                </c:ext>
              </c:extLst>
            </c:dLbl>
            <c:dLbl>
              <c:idx val="1"/>
              <c:layout>
                <c:manualLayout>
                  <c:x val="4.780978996067551E-2"/>
                  <c:y val="-0.131495963000848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19-406F-A866-99B02EAB7C17}"/>
                </c:ext>
              </c:extLst>
            </c:dLbl>
            <c:dLbl>
              <c:idx val="2"/>
              <c:layout>
                <c:manualLayout>
                  <c:x val="5.7371747952810505E-2"/>
                  <c:y val="-0.12376090635373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19-406F-A866-99B02EAB7C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169</c:v>
                </c:pt>
                <c:pt idx="1">
                  <c:v>187</c:v>
                </c:pt>
                <c:pt idx="2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19-406F-A866-99B02EAB7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gapDepth val="0"/>
        <c:shape val="box"/>
        <c:axId val="165632000"/>
        <c:axId val="47641664"/>
        <c:axId val="0"/>
      </c:bar3DChart>
      <c:catAx>
        <c:axId val="165632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7641664"/>
        <c:crosses val="autoZero"/>
        <c:auto val="1"/>
        <c:lblAlgn val="ctr"/>
        <c:lblOffset val="100"/>
        <c:noMultiLvlLbl val="0"/>
      </c:catAx>
      <c:valAx>
        <c:axId val="4764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632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469509185108943E-2"/>
          <c:y val="0.14365665351808776"/>
          <c:w val="0.51699110651073887"/>
          <c:h val="0.763059830992172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explosion val="16"/>
          <c:dLbls>
            <c:dLbl>
              <c:idx val="0"/>
              <c:layout>
                <c:manualLayout>
                  <c:x val="-5.1886084849724151E-2"/>
                  <c:y val="1.6790825654514754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smtClean="0"/>
                      <a:t>70% </a:t>
                    </a:r>
                  </a:p>
                  <a:p>
                    <a:pPr>
                      <a:defRPr b="1"/>
                    </a:pPr>
                    <a:r>
                      <a:rPr lang="ru-RU" b="1" smtClean="0"/>
                      <a:t>(321 чел.)</a:t>
                    </a:r>
                    <a:endParaRPr lang="ru-RU" b="1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B6-4FD7-B9A1-412898B36565}"/>
                </c:ext>
              </c:extLst>
            </c:dLbl>
            <c:dLbl>
              <c:idx val="1"/>
              <c:layout>
                <c:manualLayout>
                  <c:x val="8.0745558936642231E-3"/>
                  <c:y val="-3.3582092018898543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 dirty="0"/>
                      <a:t>15</a:t>
                    </a:r>
                    <a:r>
                      <a:rPr lang="en-US" b="1" dirty="0" smtClean="0"/>
                      <a:t>%</a:t>
                    </a:r>
                    <a:r>
                      <a:rPr lang="ru-RU" b="1" dirty="0" smtClean="0"/>
                      <a:t> </a:t>
                    </a:r>
                  </a:p>
                  <a:p>
                    <a:pPr>
                      <a:defRPr b="1"/>
                    </a:pPr>
                    <a:r>
                      <a:rPr lang="ru-RU" b="1" dirty="0" smtClean="0"/>
                      <a:t>(70 чел.)</a:t>
                    </a:r>
                    <a:endParaRPr lang="en-US" b="1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B6-4FD7-B9A1-412898B365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smtClean="0"/>
                      <a:t>15% </a:t>
                    </a:r>
                  </a:p>
                  <a:p>
                    <a:pPr>
                      <a:defRPr b="1"/>
                    </a:pPr>
                    <a:r>
                      <a:rPr lang="ru-RU" b="1" smtClean="0"/>
                      <a:t>(70 чел.)</a:t>
                    </a:r>
                    <a:endParaRPr lang="ru-RU" b="1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B6-4FD7-B9A1-412898B3656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Произведена коррекция терапии, даны рекомендации и направления в центр для полного обследования состояния сердечно - сосудистой системы.</c:v>
                </c:pt>
                <c:pt idx="1">
                  <c:v>Впервые выявлена патология сердечно - сосудистой системы, даны рекомендации и направления в центр для полного обследования состояния сердечно - сосудистой системы.</c:v>
                </c:pt>
                <c:pt idx="2">
                  <c:v>Патология не обнаружена.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</c:v>
                </c:pt>
                <c:pt idx="1">
                  <c:v>0.15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B6-4FD7-B9A1-412898B36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124694260183062"/>
          <c:y val="7.6744329533435185E-2"/>
          <c:w val="0.41990586718218653"/>
          <c:h val="0.923255664829567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4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369046335758312E-2"/>
          <c:y val="0.14609637089495578"/>
          <c:w val="0.77065460399757757"/>
          <c:h val="0.7367445018604141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effectLst>
      <a:softEdge rad="63500"/>
    </a:effectLst>
    <a:scene3d>
      <a:camera prst="orthographicFront"/>
      <a:lightRig rig="threePt" dir="t"/>
    </a:scene3d>
  </c:spPr>
  <c:txPr>
    <a:bodyPr/>
    <a:lstStyle/>
    <a:p>
      <a:pPr>
        <a:defRPr sz="1600">
          <a:latin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Территориальные органы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5312728041893561E-2"/>
                  <c:y val="-3.749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0A-444C-92E0-30EEF5F4B1EA}"/>
                </c:ext>
              </c:extLst>
            </c:dLbl>
            <c:dLbl>
              <c:idx val="1"/>
              <c:layout>
                <c:manualLayout>
                  <c:x val="1.7402500528801823E-2"/>
                  <c:y val="-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0A-444C-92E0-30EEF5F4B1EA}"/>
                </c:ext>
              </c:extLst>
            </c:dLbl>
            <c:dLbl>
              <c:idx val="2"/>
              <c:layout>
                <c:manualLayout>
                  <c:x val="1.4238409523565127E-2"/>
                  <c:y val="-3.4375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0A-444C-92E0-30EEF5F4B1EA}"/>
                </c:ext>
              </c:extLst>
            </c:dLbl>
            <c:dLbl>
              <c:idx val="3"/>
              <c:layout>
                <c:manualLayout>
                  <c:x val="2.2148637036656808E-2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0A-444C-92E0-30EEF5F4B1EA}"/>
                </c:ext>
              </c:extLst>
            </c:dLbl>
            <c:dLbl>
              <c:idx val="4"/>
              <c:layout>
                <c:manualLayout>
                  <c:x val="1.8984482847452466E-2"/>
                  <c:y val="-4.1102837989098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0A-444C-92E0-30EEF5F4B1EA}"/>
                </c:ext>
              </c:extLst>
            </c:dLbl>
            <c:dLbl>
              <c:idx val="5"/>
              <c:layout>
                <c:manualLayout>
                  <c:x val="1.5820455026183476E-2"/>
                  <c:y val="-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0A-444C-92E0-30EEF5F4B1EA}"/>
                </c:ext>
              </c:extLst>
            </c:dLbl>
            <c:dLbl>
              <c:idx val="6"/>
              <c:layout>
                <c:manualLayout>
                  <c:x val="2.056659153403852E-2"/>
                  <c:y val="-3.1250246062992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0A-444C-92E0-30EEF5F4B1EA}"/>
                </c:ext>
              </c:extLst>
            </c:dLbl>
            <c:dLbl>
              <c:idx val="7"/>
              <c:layout>
                <c:manualLayout>
                  <c:x val="2.6894773544511908E-2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0A-444C-92E0-30EEF5F4B1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ДФО</c:v>
                </c:pt>
                <c:pt idx="1">
                  <c:v>СФО</c:v>
                </c:pt>
                <c:pt idx="2">
                  <c:v>УФО</c:v>
                </c:pt>
                <c:pt idx="3">
                  <c:v>ПФО</c:v>
                </c:pt>
                <c:pt idx="4">
                  <c:v>СЗФО</c:v>
                </c:pt>
                <c:pt idx="5">
                  <c:v>ЮФО</c:v>
                </c:pt>
                <c:pt idx="6">
                  <c:v>СКФО</c:v>
                </c:pt>
                <c:pt idx="7">
                  <c:v>ЦФО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0.94099999999999995</c:v>
                </c:pt>
                <c:pt idx="1">
                  <c:v>0.871</c:v>
                </c:pt>
                <c:pt idx="2">
                  <c:v>0.92700000000000005</c:v>
                </c:pt>
                <c:pt idx="3">
                  <c:v>0.98699999999999999</c:v>
                </c:pt>
                <c:pt idx="4">
                  <c:v>0.90700000000000003</c:v>
                </c:pt>
                <c:pt idx="5">
                  <c:v>0.92400000000000004</c:v>
                </c:pt>
                <c:pt idx="6">
                  <c:v>0.95699999999999996</c:v>
                </c:pt>
                <c:pt idx="7">
                  <c:v>0.96899999999999997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0A-444C-92E0-30EEF5F4B1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"/>
        <c:gapDepth val="40"/>
        <c:shape val="box"/>
        <c:axId val="113312768"/>
        <c:axId val="32794304"/>
        <c:axId val="0"/>
      </c:bar3DChart>
      <c:catAx>
        <c:axId val="113312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2794304"/>
        <c:crosses val="autoZero"/>
        <c:auto val="1"/>
        <c:lblAlgn val="ctr"/>
        <c:lblOffset val="100"/>
        <c:noMultiLvlLbl val="0"/>
      </c:catAx>
      <c:valAx>
        <c:axId val="3279430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13312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369046335758312E-2"/>
          <c:y val="0.14609637089495578"/>
          <c:w val="0.77065460399757757"/>
          <c:h val="0.7367445018604141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effectLst>
      <a:softEdge rad="63500"/>
    </a:effectLst>
    <a:scene3d>
      <a:camera prst="orthographicFront"/>
      <a:lightRig rig="threePt" dir="t"/>
    </a:scene3d>
  </c:spPr>
  <c:txPr>
    <a:bodyPr/>
    <a:lstStyle/>
    <a:p>
      <a:pPr>
        <a:defRPr sz="1600">
          <a:latin typeface="Cambria" panose="02040503050406030204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Учреждения МЧС России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3.3004406213362078E-2"/>
                  <c:y val="-9.3879030640840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42-4908-9501-8FF137ED7BC8}"/>
                </c:ext>
              </c:extLst>
            </c:dLbl>
            <c:dLbl>
              <c:idx val="1"/>
              <c:layout>
                <c:manualLayout>
                  <c:x val="3.796909206284034E-2"/>
                  <c:y val="-9.566098108598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42-4908-9501-8FF137ED7BC8}"/>
                </c:ext>
              </c:extLst>
            </c:dLbl>
            <c:dLbl>
              <c:idx val="2"/>
              <c:layout>
                <c:manualLayout>
                  <c:x val="3.5512963114067674E-2"/>
                  <c:y val="-9.7602368950432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42-4908-9501-8FF137ED7BC8}"/>
                </c:ext>
              </c:extLst>
            </c:dLbl>
            <c:dLbl>
              <c:idx val="3"/>
              <c:layout>
                <c:manualLayout>
                  <c:x val="3.796909206284034E-2"/>
                  <c:y val="-9.8785928783753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42-4908-9501-8FF137ED7BC8}"/>
                </c:ext>
              </c:extLst>
            </c:dLbl>
            <c:dLbl>
              <c:idx val="4"/>
              <c:layout>
                <c:manualLayout>
                  <c:x val="1.8984546031420056E-2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42-4908-9501-8FF137ED7BC8}"/>
                </c:ext>
              </c:extLst>
            </c:dLbl>
            <c:dLbl>
              <c:idx val="5"/>
              <c:layout>
                <c:manualLayout>
                  <c:x val="1.5820455026183476E-2"/>
                  <c:y val="-3.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42-4908-9501-8FF137ED7BC8}"/>
                </c:ext>
              </c:extLst>
            </c:dLbl>
            <c:dLbl>
              <c:idx val="6"/>
              <c:layout>
                <c:manualLayout>
                  <c:x val="2.056659153403852E-2"/>
                  <c:y val="-3.1250246062992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42-4908-9501-8FF137ED7BC8}"/>
                </c:ext>
              </c:extLst>
            </c:dLbl>
            <c:dLbl>
              <c:idx val="7"/>
              <c:layout>
                <c:manualLayout>
                  <c:x val="2.6894773544511908E-2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42-4908-9501-8FF137ED7B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Образовательные учреждения</c:v>
                </c:pt>
                <c:pt idx="1">
                  <c:v>Спасательные воинские формирования</c:v>
                </c:pt>
                <c:pt idx="2">
                  <c:v>Поисково-спасательные отряды</c:v>
                </c:pt>
                <c:pt idx="3">
                  <c:v>Другие учреждения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0.90700000000000003</c:v>
                </c:pt>
                <c:pt idx="1">
                  <c:v>0.91300000000000003</c:v>
                </c:pt>
                <c:pt idx="2">
                  <c:v>0.84799999999999998</c:v>
                </c:pt>
                <c:pt idx="3">
                  <c:v>0.82099999999999995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42-4908-9501-8FF137ED7B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"/>
        <c:gapDepth val="40"/>
        <c:shape val="box"/>
        <c:axId val="116048896"/>
        <c:axId val="33411584"/>
        <c:axId val="0"/>
      </c:bar3DChart>
      <c:catAx>
        <c:axId val="11604889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3411584"/>
        <c:crosses val="autoZero"/>
        <c:auto val="1"/>
        <c:lblAlgn val="ctr"/>
        <c:lblOffset val="100"/>
        <c:noMultiLvlLbl val="0"/>
      </c:catAx>
      <c:valAx>
        <c:axId val="334115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16048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369046335758312E-2"/>
          <c:y val="0.14609637089495578"/>
          <c:w val="0.77065460399757757"/>
          <c:h val="0.7367445018604141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effectLst>
      <a:softEdge rad="63500"/>
    </a:effectLst>
    <a:scene3d>
      <a:camera prst="orthographicFront"/>
      <a:lightRig rig="threePt" dir="t"/>
    </a:scene3d>
  </c:spPr>
  <c:txPr>
    <a:bodyPr/>
    <a:lstStyle/>
    <a:p>
      <a:pPr>
        <a:defRPr sz="1600">
          <a:latin typeface="Cambria" panose="02040503050406030204" pitchFamily="18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693470886358147E-2"/>
          <c:w val="0.99323871026886668"/>
          <c:h val="0.57765622089661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личного состава ГЗДС</c:v>
                </c:pt>
              </c:strCache>
            </c:strRef>
          </c:tx>
          <c:spPr>
            <a:solidFill>
              <a:srgbClr val="5ECCF3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5988039158449997E-2"/>
                  <c:y val="-1.8745038847958532E-2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en-US" sz="1300" b="1" dirty="0"/>
                      <a:t> </a:t>
                    </a:r>
                    <a:r>
                      <a:rPr lang="ru-RU" sz="1300" b="1" dirty="0" smtClean="0"/>
                      <a:t>100% </a:t>
                    </a:r>
                  </a:p>
                  <a:p>
                    <a:pPr>
                      <a:defRPr sz="1300" b="1"/>
                    </a:pPr>
                    <a:r>
                      <a:rPr lang="ru-RU" sz="1300" b="1" dirty="0" smtClean="0"/>
                      <a:t>(</a:t>
                    </a:r>
                    <a:r>
                      <a:rPr lang="en-US" sz="1300" b="1" dirty="0" smtClean="0"/>
                      <a:t>34 780</a:t>
                    </a:r>
                    <a:r>
                      <a:rPr lang="ru-RU" sz="1300" b="1" dirty="0" smtClean="0"/>
                      <a:t> чел.)</a:t>
                    </a:r>
                    <a:endParaRPr lang="ru-RU" b="1" dirty="0" smtClean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3D-4551-916B-137AC95D27A9}"/>
                </c:ext>
              </c:extLst>
            </c:dLbl>
            <c:dLbl>
              <c:idx val="1"/>
              <c:layout>
                <c:manualLayout>
                  <c:x val="2.2089730969567699E-2"/>
                  <c:y val="-2.0883090299424943E-2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ru-RU" b="1" dirty="0" smtClean="0"/>
                      <a:t>100%</a:t>
                    </a:r>
                  </a:p>
                  <a:p>
                    <a:pPr>
                      <a:defRPr sz="1300" b="1"/>
                    </a:pPr>
                    <a:r>
                      <a:rPr lang="en-US" b="1" dirty="0" smtClean="0"/>
                      <a:t> </a:t>
                    </a:r>
                    <a:r>
                      <a:rPr lang="ru-RU" b="1" dirty="0" smtClean="0"/>
                      <a:t>(</a:t>
                    </a:r>
                    <a:r>
                      <a:rPr lang="en-US" b="1" dirty="0" smtClean="0"/>
                      <a:t>34 570</a:t>
                    </a:r>
                    <a:r>
                      <a:rPr lang="ru-RU" b="1" dirty="0" smtClean="0"/>
                      <a:t> чел.)</a:t>
                    </a:r>
                    <a:r>
                      <a:rPr lang="en-US" b="1" dirty="0" smtClean="0"/>
                      <a:t>   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3D-4551-916B-137AC95D27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Сотрудники МЧС России</c:v>
                </c:pt>
                <c:pt idx="1">
                  <c:v>Работники МЧС России</c:v>
                </c:pt>
              </c:strCache>
            </c:strRef>
          </c:cat>
          <c:val>
            <c:numRef>
              <c:f>Лист1!$B$2:$B$3</c:f>
              <c:numCache>
                <c:formatCode>_-* #,##0\ _₽_-;\-* #,##0\ _₽_-;_-* "-"??\ _₽_-;_-@_-</c:formatCode>
                <c:ptCount val="2"/>
                <c:pt idx="0">
                  <c:v>34780</c:v>
                </c:pt>
                <c:pt idx="1">
                  <c:v>34570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3D-4551-916B-137AC95D27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прошедших периодические осмотры (личный состав ГЗДС)</c:v>
                </c:pt>
              </c:strCache>
            </c:strRef>
          </c:tx>
          <c:spPr>
            <a:solidFill>
              <a:srgbClr val="5ECCF3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3.3784143960640577E-2"/>
                  <c:y val="-1.6216378486420133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300" b="1" i="0" u="none" strike="noStrike" kern="1200" baseline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ru-RU" sz="1300" b="1" i="0" baseline="0" dirty="0" smtClean="0">
                        <a:effectLst/>
                      </a:rPr>
                      <a:t>95%</a:t>
                    </a:r>
                    <a:r>
                      <a:rPr lang="en-US" sz="1300" b="1" i="0" baseline="0" dirty="0" smtClean="0">
                        <a:effectLst/>
                      </a:rPr>
                      <a:t>  </a:t>
                    </a:r>
                    <a:endParaRPr lang="ru-RU" sz="1300" dirty="0" smtClean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300" b="1" i="0" u="none" strike="noStrike" kern="1200" baseline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ru-RU" sz="1300" b="1" dirty="0" smtClean="0"/>
                      <a:t>(</a:t>
                    </a:r>
                    <a:r>
                      <a:rPr lang="en-US" sz="1300" b="1" dirty="0" smtClean="0"/>
                      <a:t>33 048</a:t>
                    </a:r>
                    <a:r>
                      <a:rPr lang="ru-RU" sz="1300" b="1" dirty="0" smtClean="0"/>
                      <a:t> чел.) </a:t>
                    </a:r>
                    <a:endParaRPr lang="ru-RU" sz="1400" b="1" dirty="0" smtClean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3D-4551-916B-137AC95D27A9}"/>
                </c:ext>
              </c:extLst>
            </c:dLbl>
            <c:dLbl>
              <c:idx val="1"/>
              <c:layout>
                <c:manualLayout>
                  <c:x val="3.2485048948062492E-2"/>
                  <c:y val="-1.9949329053274307E-2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ru-RU" b="1" smtClean="0"/>
                      <a:t>97%</a:t>
                    </a:r>
                    <a:r>
                      <a:rPr lang="en-US" b="1" smtClean="0"/>
                      <a:t> </a:t>
                    </a:r>
                    <a:endParaRPr lang="ru-RU" b="1" smtClean="0"/>
                  </a:p>
                  <a:p>
                    <a:pPr>
                      <a:defRPr sz="1300" b="1"/>
                    </a:pPr>
                    <a:r>
                      <a:rPr lang="ru-RU" b="1" smtClean="0"/>
                      <a:t>(</a:t>
                    </a:r>
                    <a:r>
                      <a:rPr lang="en-US" b="1" smtClean="0"/>
                      <a:t>33 543</a:t>
                    </a:r>
                    <a:r>
                      <a:rPr lang="ru-RU" b="1" smtClean="0"/>
                      <a:t> чел.)</a:t>
                    </a:r>
                    <a:r>
                      <a:rPr lang="en-US" b="1" smtClean="0"/>
                      <a:t>   </a:t>
                    </a:r>
                    <a:endParaRPr 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3D-4551-916B-137AC95D27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Сотрудники МЧС России</c:v>
                </c:pt>
                <c:pt idx="1">
                  <c:v>Работники МЧС России</c:v>
                </c:pt>
              </c:strCache>
            </c:strRef>
          </c:cat>
          <c:val>
            <c:numRef>
              <c:f>Лист1!$C$2:$C$3</c:f>
              <c:numCache>
                <c:formatCode>_-* #,##0\ _₽_-;\-* #,##0\ _₽_-;_-* "-"??\ _₽_-;_-@_-</c:formatCode>
                <c:ptCount val="2"/>
                <c:pt idx="0">
                  <c:v>33048</c:v>
                </c:pt>
                <c:pt idx="1">
                  <c:v>33543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3D-4551-916B-137AC95D27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Численность водителей</c:v>
                </c:pt>
              </c:strCache>
            </c:strRef>
          </c:tx>
          <c:spPr>
            <a:solidFill>
              <a:srgbClr val="A7EA52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2.5988039158449997E-2"/>
                  <c:y val="-1.65277485916786E-2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effectLst/>
                      </a:defRPr>
                    </a:pPr>
                    <a:r>
                      <a:rPr lang="ru-RU" sz="1300" b="1" dirty="0" smtClean="0">
                        <a:effectLst/>
                      </a:rPr>
                      <a:t>100%</a:t>
                    </a:r>
                    <a:r>
                      <a:rPr lang="en-US" sz="1300" b="1" dirty="0" smtClean="0">
                        <a:effectLst/>
                      </a:rPr>
                      <a:t> </a:t>
                    </a:r>
                    <a:endParaRPr lang="ru-RU" sz="1300" b="1" dirty="0" smtClean="0">
                      <a:effectLst/>
                    </a:endParaRPr>
                  </a:p>
                  <a:p>
                    <a:pPr>
                      <a:defRPr sz="1300" b="1">
                        <a:effectLst/>
                      </a:defRPr>
                    </a:pPr>
                    <a:r>
                      <a:rPr lang="ru-RU" sz="1300" b="1" dirty="0" smtClean="0">
                        <a:effectLst/>
                      </a:rPr>
                      <a:t>(</a:t>
                    </a:r>
                    <a:r>
                      <a:rPr lang="en-US" sz="1300" b="1" dirty="0" smtClean="0">
                        <a:effectLst/>
                      </a:rPr>
                      <a:t>12 700</a:t>
                    </a:r>
                    <a:r>
                      <a:rPr lang="ru-RU" sz="1300" b="1" dirty="0" smtClean="0">
                        <a:effectLst/>
                      </a:rPr>
                      <a:t> чел.)</a:t>
                    </a:r>
                    <a:r>
                      <a:rPr lang="en-US" sz="1300" b="1" dirty="0" smtClean="0">
                        <a:effectLst/>
                      </a:rPr>
                      <a:t>   </a:t>
                    </a:r>
                    <a:endParaRPr lang="en-US" b="1" dirty="0">
                      <a:effectLst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3D-4551-916B-137AC95D27A9}"/>
                </c:ext>
              </c:extLst>
            </c:dLbl>
            <c:dLbl>
              <c:idx val="1"/>
              <c:layout>
                <c:manualLayout>
                  <c:x val="2.5988039158450091E-2"/>
                  <c:y val="-1.7732736936243828E-2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ru-RU" b="1" dirty="0" smtClean="0"/>
                      <a:t>100%</a:t>
                    </a:r>
                  </a:p>
                  <a:p>
                    <a:pPr>
                      <a:defRPr sz="1300" b="1"/>
                    </a:pPr>
                    <a:r>
                      <a:rPr lang="en-US" b="1" dirty="0" smtClean="0"/>
                      <a:t> </a:t>
                    </a:r>
                    <a:r>
                      <a:rPr lang="ru-RU" b="1" dirty="0" smtClean="0"/>
                      <a:t>(</a:t>
                    </a:r>
                    <a:r>
                      <a:rPr lang="en-US" b="1" dirty="0" smtClean="0"/>
                      <a:t>14 430</a:t>
                    </a:r>
                    <a:r>
                      <a:rPr lang="ru-RU" b="1" dirty="0" smtClean="0"/>
                      <a:t> чел.)</a:t>
                    </a:r>
                    <a:r>
                      <a:rPr lang="en-US" b="1" dirty="0" smtClean="0"/>
                      <a:t>   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3D-4551-916B-137AC95D27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Сотрудники МЧС России</c:v>
                </c:pt>
                <c:pt idx="1">
                  <c:v>Работники МЧС России</c:v>
                </c:pt>
              </c:strCache>
            </c:strRef>
          </c:cat>
          <c:val>
            <c:numRef>
              <c:f>Лист1!$D$2:$D$3</c:f>
              <c:numCache>
                <c:formatCode>_-* #,##0\ _₽_-;\-* #,##0\ _₽_-;_-* "-"??\ _₽_-;_-@_-</c:formatCode>
                <c:ptCount val="2"/>
                <c:pt idx="0">
                  <c:v>12700</c:v>
                </c:pt>
                <c:pt idx="1">
                  <c:v>14430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3D-4551-916B-137AC95D27A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Кол-во прошедших периодические осмотры (водители) </c:v>
                </c:pt>
              </c:strCache>
            </c:strRef>
          </c:tx>
          <c:spPr>
            <a:solidFill>
              <a:srgbClr val="A7EA52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3.1185442359910401E-2"/>
                  <c:y val="-1.6683433644307827E-2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ru-RU" sz="1300" b="1" dirty="0" smtClean="0"/>
                      <a:t>81,8%</a:t>
                    </a:r>
                  </a:p>
                  <a:p>
                    <a:pPr>
                      <a:defRPr sz="1300" b="1"/>
                    </a:pPr>
                    <a:r>
                      <a:rPr lang="ru-RU" sz="1300" b="1" dirty="0" smtClean="0"/>
                      <a:t>(</a:t>
                    </a:r>
                    <a:r>
                      <a:rPr lang="en-US" sz="1300" b="1" dirty="0" smtClean="0"/>
                      <a:t>10 388</a:t>
                    </a:r>
                    <a:r>
                      <a:rPr lang="ru-RU" sz="1300" b="1" dirty="0" smtClean="0"/>
                      <a:t> чел.)</a:t>
                    </a:r>
                    <a:r>
                      <a:rPr lang="en-US" sz="1300" b="1" dirty="0" smtClean="0"/>
                      <a:t>   </a:t>
                    </a:r>
                    <a:endParaRPr lang="en-US" sz="13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3D-4551-916B-137AC95D27A9}"/>
                </c:ext>
              </c:extLst>
            </c:dLbl>
            <c:dLbl>
              <c:idx val="1"/>
              <c:layout>
                <c:manualLayout>
                  <c:x val="3.5083852863907493E-2"/>
                  <c:y val="-1.7732736936243828E-2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en-US" sz="1300"/>
                      <a:t> </a:t>
                    </a:r>
                    <a:r>
                      <a:rPr lang="ru-RU" sz="1300" smtClean="0"/>
                      <a:t>88,5%</a:t>
                    </a:r>
                  </a:p>
                  <a:p>
                    <a:pPr>
                      <a:defRPr sz="1300" b="1"/>
                    </a:pPr>
                    <a:r>
                      <a:rPr lang="ru-RU" sz="1300" smtClean="0"/>
                      <a:t>(</a:t>
                    </a:r>
                    <a:r>
                      <a:rPr lang="en-US" sz="1300" smtClean="0"/>
                      <a:t>12 </a:t>
                    </a:r>
                    <a:r>
                      <a:rPr lang="en-US" sz="1300"/>
                      <a:t>765 </a:t>
                    </a:r>
                    <a:r>
                      <a:rPr lang="ru-RU" sz="1300" smtClean="0"/>
                      <a:t>чел.)</a:t>
                    </a:r>
                    <a:r>
                      <a:rPr lang="en-US" sz="1300" smtClean="0"/>
                      <a:t>  </a:t>
                    </a:r>
                    <a:endParaRPr lang="en-US" sz="13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3D-4551-916B-137AC95D27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Сотрудники МЧС России</c:v>
                </c:pt>
                <c:pt idx="1">
                  <c:v>Работники МЧС России</c:v>
                </c:pt>
              </c:strCache>
            </c:strRef>
          </c:cat>
          <c:val>
            <c:numRef>
              <c:f>Лист1!$E$2:$E$3</c:f>
              <c:numCache>
                <c:formatCode>_-* #,##0\ _₽_-;\-* #,##0\ _₽_-;_-* "-"??\ _₽_-;_-@_-</c:formatCode>
                <c:ptCount val="2"/>
                <c:pt idx="0">
                  <c:v>10388</c:v>
                </c:pt>
                <c:pt idx="1">
                  <c:v>12765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23D-4551-916B-137AC95D27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32682240"/>
        <c:axId val="33413888"/>
        <c:axId val="0"/>
      </c:bar3DChart>
      <c:catAx>
        <c:axId val="132682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3413888"/>
        <c:crosses val="autoZero"/>
        <c:auto val="1"/>
        <c:lblAlgn val="ctr"/>
        <c:lblOffset val="100"/>
        <c:noMultiLvlLbl val="0"/>
      </c:catAx>
      <c:valAx>
        <c:axId val="33413888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1326822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mbria" panose="02040503050406030204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369046335758312E-2"/>
          <c:y val="0.14609637089495578"/>
          <c:w val="0.77065460399757757"/>
          <c:h val="0.7367445018604141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effectLst>
      <a:softEdge rad="63500"/>
    </a:effectLst>
    <a:scene3d>
      <a:camera prst="orthographicFront"/>
      <a:lightRig rig="threePt" dir="t"/>
    </a:scene3d>
  </c:spPr>
  <c:txPr>
    <a:bodyPr/>
    <a:lstStyle/>
    <a:p>
      <a:pPr>
        <a:defRPr sz="1600">
          <a:latin typeface="Cambria" panose="02040503050406030204" pitchFamily="18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994000479961607E-3"/>
                  <c:y val="-2.0074695253875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AE-4CB5-9D17-EFA05DAB5BD0}"/>
                </c:ext>
              </c:extLst>
            </c:dLbl>
            <c:dLbl>
              <c:idx val="1"/>
              <c:layout>
                <c:manualLayout>
                  <c:x val="8.1139142448709047E-3"/>
                  <c:y val="-1.5056022927833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AE-4CB5-9D17-EFA05DAB5BD0}"/>
                </c:ext>
              </c:extLst>
            </c:dLbl>
            <c:dLbl>
              <c:idx val="2"/>
              <c:layout>
                <c:manualLayout>
                  <c:x val="6.7615952040590869E-3"/>
                  <c:y val="-2.258403439175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AE-4CB5-9D17-EFA05DAB5BD0}"/>
                </c:ext>
              </c:extLst>
            </c:dLbl>
            <c:dLbl>
              <c:idx val="3"/>
              <c:layout>
                <c:manualLayout>
                  <c:x val="8.9992800575953921E-3"/>
                  <c:y val="-3.011204288081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AE-4CB5-9D17-EFA05DAB5B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Управление Президента РФ</c:v>
                </c:pt>
                <c:pt idx="1">
                  <c:v>Правительство Москвы</c:v>
                </c:pt>
                <c:pt idx="2">
                  <c:v>Органы государственной власти</c:v>
                </c:pt>
                <c:pt idx="3">
                  <c:v>Официальный сайт МЧС России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</c:v>
                </c:pt>
                <c:pt idx="1">
                  <c:v>4</c:v>
                </c:pt>
                <c:pt idx="2">
                  <c:v>16</c:v>
                </c:pt>
                <c:pt idx="3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AE-4CB5-9D17-EFA05DAB5B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9992800575953921E-3"/>
                  <c:y val="-1.003734762693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AE-4CB5-9D17-EFA05DAB5BD0}"/>
                </c:ext>
              </c:extLst>
            </c:dLbl>
            <c:dLbl>
              <c:idx val="1"/>
              <c:layout>
                <c:manualLayout>
                  <c:x val="8.1139142448708543E-3"/>
                  <c:y val="-7.5280114639166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AE-4CB5-9D17-EFA05DAB5BD0}"/>
                </c:ext>
              </c:extLst>
            </c:dLbl>
            <c:dLbl>
              <c:idx val="2"/>
              <c:layout>
                <c:manualLayout>
                  <c:x val="1.2095273858330632E-2"/>
                  <c:y val="-2.5093369067344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AE-4CB5-9D17-EFA05DAB5BD0}"/>
                </c:ext>
              </c:extLst>
            </c:dLbl>
            <c:dLbl>
              <c:idx val="3"/>
              <c:layout>
                <c:manualLayout>
                  <c:x val="1.7998560115190784E-2"/>
                  <c:y val="-1.0037742798104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AE-4CB5-9D17-EFA05DAB5B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Управление Президента РФ</c:v>
                </c:pt>
                <c:pt idx="1">
                  <c:v>Правительство Москвы</c:v>
                </c:pt>
                <c:pt idx="2">
                  <c:v>Органы государственной власти</c:v>
                </c:pt>
                <c:pt idx="3">
                  <c:v>Официальный сайт МЧС России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</c:v>
                </c:pt>
                <c:pt idx="1">
                  <c:v>7</c:v>
                </c:pt>
                <c:pt idx="2">
                  <c:v>11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EAE-4CB5-9D17-EFA05DAB5BD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99160067194624E-2"/>
                  <c:y val="-1.003734762693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EAE-4CB5-9D17-EFA05DAB5BD0}"/>
                </c:ext>
              </c:extLst>
            </c:dLbl>
            <c:dLbl>
              <c:idx val="1"/>
              <c:layout>
                <c:manualLayout>
                  <c:x val="1.1703948611876399E-2"/>
                  <c:y val="-7.5280114639166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EAE-4CB5-9D17-EFA05DAB5BD0}"/>
                </c:ext>
              </c:extLst>
            </c:dLbl>
            <c:dLbl>
              <c:idx val="2"/>
              <c:layout>
                <c:manualLayout>
                  <c:x val="1.6052772387135931E-2"/>
                  <c:y val="-1.8820917795003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EAE-4CB5-9D17-EFA05DAB5BD0}"/>
                </c:ext>
              </c:extLst>
            </c:dLbl>
            <c:dLbl>
              <c:idx val="3"/>
              <c:layout>
                <c:manualLayout>
                  <c:x val="1.3498920086393088E-2"/>
                  <c:y val="-1.003734762693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EAE-4CB5-9D17-EFA05DAB5B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Управление Президента РФ</c:v>
                </c:pt>
                <c:pt idx="1">
                  <c:v>Правительство Москвы</c:v>
                </c:pt>
                <c:pt idx="2">
                  <c:v>Органы государственной власти</c:v>
                </c:pt>
                <c:pt idx="3">
                  <c:v>Официальный сайт МЧС России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</c:v>
                </c:pt>
                <c:pt idx="1">
                  <c:v>2</c:v>
                </c:pt>
                <c:pt idx="2">
                  <c:v>10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EAE-4CB5-9D17-EFA05DAB5B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4222336"/>
        <c:axId val="134162688"/>
        <c:axId val="0"/>
      </c:bar3DChart>
      <c:catAx>
        <c:axId val="1342223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4162688"/>
        <c:crosses val="autoZero"/>
        <c:auto val="1"/>
        <c:lblAlgn val="ctr"/>
        <c:lblOffset val="100"/>
        <c:noMultiLvlLbl val="0"/>
      </c:catAx>
      <c:valAx>
        <c:axId val="134162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2223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693" cy="33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7" tIns="45424" rIns="90847" bIns="45424" numCol="1" anchor="t" anchorCtr="0" compatLnSpc="1">
            <a:prstTxWarp prst="textNoShape">
              <a:avLst/>
            </a:prstTxWarp>
          </a:bodyPr>
          <a:lstStyle>
            <a:lvl1pPr algn="l" defTabSz="907915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6123" y="0"/>
            <a:ext cx="4301373" cy="33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7" tIns="45424" rIns="90847" bIns="45424" numCol="1" anchor="t" anchorCtr="0" compatLnSpc="1">
            <a:prstTxWarp prst="textNoShape">
              <a:avLst/>
            </a:prstTxWarp>
          </a:bodyPr>
          <a:lstStyle>
            <a:lvl1pPr algn="r" defTabSz="907915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16D6F08-3D45-46C3-8C56-8D68F0DAA6D4}" type="datetimeFigureOut">
              <a:rPr lang="ru-RU"/>
              <a:pPr>
                <a:defRPr/>
              </a:pPr>
              <a:t>30.05.2022</a:t>
            </a:fld>
            <a:endParaRPr lang="ru-RU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6928"/>
            <a:ext cx="4303693" cy="33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7" tIns="45424" rIns="90847" bIns="45424" numCol="1" anchor="b" anchorCtr="0" compatLnSpc="1">
            <a:prstTxWarp prst="textNoShape">
              <a:avLst/>
            </a:prstTxWarp>
          </a:bodyPr>
          <a:lstStyle>
            <a:lvl1pPr algn="l" defTabSz="907915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6123" y="6336928"/>
            <a:ext cx="4301373" cy="33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7" tIns="45424" rIns="90847" bIns="45424" numCol="1" anchor="b" anchorCtr="0" compatLnSpc="1">
            <a:prstTxWarp prst="textNoShape">
              <a:avLst/>
            </a:prstTxWarp>
          </a:bodyPr>
          <a:lstStyle>
            <a:lvl1pPr algn="r" defTabSz="907915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EABEAC-9309-480F-B714-0BC381E2F3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613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693" cy="33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47" tIns="45424" rIns="90847" bIns="45424" numCol="1" anchor="t" anchorCtr="0" compatLnSpc="1">
            <a:prstTxWarp prst="textNoShape">
              <a:avLst/>
            </a:prstTxWarp>
          </a:bodyPr>
          <a:lstStyle>
            <a:lvl1pPr algn="l" defTabSz="907915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23" y="0"/>
            <a:ext cx="4301373" cy="33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47" tIns="45424" rIns="90847" bIns="45424" numCol="1" anchor="t" anchorCtr="0" compatLnSpc="1">
            <a:prstTxWarp prst="textNoShape">
              <a:avLst/>
            </a:prstTxWarp>
          </a:bodyPr>
          <a:lstStyle>
            <a:lvl1pPr algn="r" defTabSz="907915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59125" y="500063"/>
            <a:ext cx="3611563" cy="2500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981" y="3167931"/>
            <a:ext cx="7946171" cy="300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47" tIns="45424" rIns="90847" bIns="45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6928"/>
            <a:ext cx="4303693" cy="33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47" tIns="45424" rIns="90847" bIns="45424" numCol="1" anchor="b" anchorCtr="0" compatLnSpc="1">
            <a:prstTxWarp prst="textNoShape">
              <a:avLst/>
            </a:prstTxWarp>
          </a:bodyPr>
          <a:lstStyle>
            <a:lvl1pPr algn="l" defTabSz="907915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23" y="6336928"/>
            <a:ext cx="4301373" cy="33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47" tIns="45424" rIns="90847" bIns="45424" numCol="1" anchor="b" anchorCtr="0" compatLnSpc="1">
            <a:prstTxWarp prst="textNoShape">
              <a:avLst/>
            </a:prstTxWarp>
          </a:bodyPr>
          <a:lstStyle>
            <a:lvl1pPr algn="r" defTabSz="907915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AE0405-621F-495D-92B3-804474F416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969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3799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78229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1827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58508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005692" algn="l" defTabSz="802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406815" algn="l" defTabSz="802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807951" algn="l" defTabSz="802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209082" algn="l" defTabSz="8022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48A62-07CB-4EF1-A8E4-D15F922889F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4" y="3132291"/>
            <a:ext cx="7773297" cy="1793167"/>
          </a:xfrm>
          <a:effectLst/>
        </p:spPr>
        <p:txBody>
          <a:bodyPr>
            <a:noAutofit/>
          </a:bodyPr>
          <a:lstStyle>
            <a:lvl1pPr marL="751006" indent="-536433" algn="l">
              <a:defRPr sz="6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711B7-0550-4A3B-8709-20D6E99C17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7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4" y="731521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329C6-107A-47D5-8D54-4996B490FD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48A62-07CB-4EF1-A8E4-D15F922889F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4" y="3132291"/>
            <a:ext cx="7773297" cy="1793167"/>
          </a:xfrm>
          <a:effectLst/>
        </p:spPr>
        <p:txBody>
          <a:bodyPr>
            <a:noAutofit/>
          </a:bodyPr>
          <a:lstStyle>
            <a:lvl1pPr marL="751006" indent="-536433" algn="l">
              <a:defRPr sz="6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5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32967-73B3-4058-976F-AF7446E83FD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0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7"/>
          </a:xfrm>
          <a:effectLst/>
        </p:spPr>
        <p:txBody>
          <a:bodyPr anchor="b"/>
          <a:lstStyle>
            <a:lvl1pPr algn="r">
              <a:defRPr sz="54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95459-F306-454F-9D03-1B932F650C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2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4513-E052-4995-A384-06A613139F5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3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marL="0" lvl="0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39207-4A8A-4511-A88B-C49A512EE32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3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ABAF-2996-44A6-9F49-3F5CB85841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6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14E0C-3EA5-4BD8-9236-26124138F91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7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1" y="2209800"/>
            <a:ext cx="3939092" cy="1258493"/>
          </a:xfrm>
          <a:effectLst/>
        </p:spPr>
        <p:txBody>
          <a:bodyPr anchor="b">
            <a:noAutofit/>
          </a:bodyPr>
          <a:lstStyle>
            <a:lvl1pPr marL="268216" indent="-268216" algn="l">
              <a:defRPr sz="33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0" y="731520"/>
            <a:ext cx="4351842" cy="4894731"/>
          </a:xfrm>
        </p:spPr>
        <p:txBody>
          <a:bodyPr anchor="ctr"/>
          <a:lstStyle>
            <a:lvl1pPr>
              <a:defRPr sz="26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9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F902E-11F0-42DF-90FF-BDC0E597956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3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32967-73B3-4058-976F-AF7446E83F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1"/>
            <a:ext cx="44577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7"/>
            <a:ext cx="4001957" cy="2163020"/>
          </a:xfrm>
        </p:spPr>
        <p:txBody>
          <a:bodyPr anchor="b"/>
          <a:lstStyle>
            <a:lvl1pPr marL="214573" indent="-214573">
              <a:buFont typeface="Georgia" pitchFamily="18" charset="0"/>
              <a:buChar char="*"/>
              <a:defRPr sz="19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E6FF9-A33E-4B7F-92B9-69D27BD447F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1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711B7-0550-4A3B-8709-20D6E99C1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7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4" y="731521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329C6-107A-47D5-8D54-4996B490FDB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2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48A62-07CB-4EF1-A8E4-D15F922889F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4" y="3132291"/>
            <a:ext cx="7773297" cy="1793167"/>
          </a:xfrm>
          <a:effectLst/>
        </p:spPr>
        <p:txBody>
          <a:bodyPr>
            <a:noAutofit/>
          </a:bodyPr>
          <a:lstStyle>
            <a:lvl1pPr marL="751006" indent="-536433" algn="l">
              <a:defRPr sz="6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0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32967-73B3-4058-976F-AF7446E83FD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8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7"/>
          </a:xfrm>
          <a:effectLst/>
        </p:spPr>
        <p:txBody>
          <a:bodyPr anchor="b"/>
          <a:lstStyle>
            <a:lvl1pPr algn="r">
              <a:defRPr sz="54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95459-F306-454F-9D03-1B932F650C8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72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4513-E052-4995-A384-06A613139F5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marL="0" lvl="0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39207-4A8A-4511-A88B-C49A512EE32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9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ABAF-2996-44A6-9F49-3F5CB85841E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8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14E0C-3EA5-4BD8-9236-26124138F91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0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7"/>
          </a:xfrm>
          <a:effectLst/>
        </p:spPr>
        <p:txBody>
          <a:bodyPr anchor="b"/>
          <a:lstStyle>
            <a:lvl1pPr algn="r">
              <a:defRPr sz="54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95459-F306-454F-9D03-1B932F650C8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1" y="2209800"/>
            <a:ext cx="3939092" cy="1258493"/>
          </a:xfrm>
          <a:effectLst/>
        </p:spPr>
        <p:txBody>
          <a:bodyPr anchor="b">
            <a:noAutofit/>
          </a:bodyPr>
          <a:lstStyle>
            <a:lvl1pPr marL="268216" indent="-268216" algn="l">
              <a:defRPr sz="33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0" y="731520"/>
            <a:ext cx="4351842" cy="4894731"/>
          </a:xfrm>
        </p:spPr>
        <p:txBody>
          <a:bodyPr anchor="ctr"/>
          <a:lstStyle>
            <a:lvl1pPr>
              <a:defRPr sz="26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9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F902E-11F0-42DF-90FF-BDC0E597956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1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1"/>
            <a:ext cx="44577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7"/>
            <a:ext cx="4001957" cy="2163020"/>
          </a:xfrm>
        </p:spPr>
        <p:txBody>
          <a:bodyPr anchor="b"/>
          <a:lstStyle>
            <a:lvl1pPr marL="214573" indent="-214573">
              <a:buFont typeface="Georgia" pitchFamily="18" charset="0"/>
              <a:buChar char="*"/>
              <a:defRPr sz="19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E6FF9-A33E-4B7F-92B9-69D27BD447F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68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711B7-0550-4A3B-8709-20D6E99C17C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6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7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4" y="731521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329C6-107A-47D5-8D54-4996B490FDB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5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4513-E052-4995-A384-06A613139F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marL="0" lvl="0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39207-4A8A-4511-A88B-C49A512EE32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ABAF-2996-44A6-9F49-3F5CB85841E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14E0C-3EA5-4BD8-9236-26124138F9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1" y="2209800"/>
            <a:ext cx="3939092" cy="1258493"/>
          </a:xfrm>
          <a:effectLst/>
        </p:spPr>
        <p:txBody>
          <a:bodyPr anchor="b">
            <a:noAutofit/>
          </a:bodyPr>
          <a:lstStyle>
            <a:lvl1pPr marL="268216" indent="-268216" algn="l">
              <a:defRPr sz="33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0" y="731520"/>
            <a:ext cx="4351842" cy="4894731"/>
          </a:xfrm>
        </p:spPr>
        <p:txBody>
          <a:bodyPr anchor="ctr"/>
          <a:lstStyle>
            <a:lvl1pPr>
              <a:defRPr sz="26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9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F902E-11F0-42DF-90FF-BDC0E59795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1"/>
            <a:ext cx="44577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7"/>
            <a:ext cx="4001957" cy="2163020"/>
          </a:xfrm>
        </p:spPr>
        <p:txBody>
          <a:bodyPr anchor="b"/>
          <a:lstStyle>
            <a:lvl1pPr marL="214573" indent="-214573">
              <a:buFont typeface="Georgia" pitchFamily="18" charset="0"/>
              <a:buChar char="*"/>
              <a:defRPr sz="19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E6FF9-A33E-4B7F-92B9-69D27BD447F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6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1" y="4372168"/>
            <a:ext cx="7055220" cy="1143000"/>
          </a:xfrm>
          <a:prstGeom prst="rect">
            <a:avLst/>
          </a:prstGeom>
          <a:effectLst/>
        </p:spPr>
        <p:txBody>
          <a:bodyPr vert="horz" lIns="107287" tIns="53643" rIns="107287" bIns="53643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0"/>
            <a:ext cx="272415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1" y="6172200"/>
            <a:ext cx="3632201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0"/>
            <a:ext cx="19812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FC13675-3C1C-466D-A63D-B78447844C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27793" r:id="rId1"/>
    <p:sldLayoutId id="2147527794" r:id="rId2"/>
    <p:sldLayoutId id="2147527795" r:id="rId3"/>
    <p:sldLayoutId id="2147527796" r:id="rId4"/>
    <p:sldLayoutId id="2147527797" r:id="rId5"/>
    <p:sldLayoutId id="2147527798" r:id="rId6"/>
    <p:sldLayoutId id="2147527799" r:id="rId7"/>
    <p:sldLayoutId id="2147527800" r:id="rId8"/>
    <p:sldLayoutId id="2147527801" r:id="rId9"/>
    <p:sldLayoutId id="2147527802" r:id="rId10"/>
    <p:sldLayoutId id="21475278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75503" indent="-375503" algn="r" defTabSz="107286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4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16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3719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5579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7439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30756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52615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06661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82164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36209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6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1" y="4372168"/>
            <a:ext cx="7055220" cy="1143000"/>
          </a:xfrm>
          <a:prstGeom prst="rect">
            <a:avLst/>
          </a:prstGeom>
          <a:effectLst/>
        </p:spPr>
        <p:txBody>
          <a:bodyPr vert="horz" lIns="107287" tIns="53643" rIns="107287" bIns="53643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0"/>
            <a:ext cx="272415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1" y="6172200"/>
            <a:ext cx="3632201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0"/>
            <a:ext cx="19812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FC13675-3C1C-466D-A63D-B78447844C8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1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7805" r:id="rId1"/>
    <p:sldLayoutId id="2147527806" r:id="rId2"/>
    <p:sldLayoutId id="2147527807" r:id="rId3"/>
    <p:sldLayoutId id="2147527808" r:id="rId4"/>
    <p:sldLayoutId id="2147527809" r:id="rId5"/>
    <p:sldLayoutId id="2147527810" r:id="rId6"/>
    <p:sldLayoutId id="2147527811" r:id="rId7"/>
    <p:sldLayoutId id="2147527812" r:id="rId8"/>
    <p:sldLayoutId id="2147527813" r:id="rId9"/>
    <p:sldLayoutId id="2147527814" r:id="rId10"/>
    <p:sldLayoutId id="21475278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75503" indent="-375503" algn="r" defTabSz="107286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4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16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3719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5579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7439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30756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52615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06661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82164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36209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6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1" y="4372168"/>
            <a:ext cx="7055220" cy="1143000"/>
          </a:xfrm>
          <a:prstGeom prst="rect">
            <a:avLst/>
          </a:prstGeom>
          <a:effectLst/>
        </p:spPr>
        <p:txBody>
          <a:bodyPr vert="horz" lIns="107287" tIns="53643" rIns="107287" bIns="53643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0"/>
            <a:ext cx="272415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1" y="6172200"/>
            <a:ext cx="3632201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0"/>
            <a:ext cx="19812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FC13675-3C1C-466D-A63D-B78447844C8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27817" r:id="rId1"/>
    <p:sldLayoutId id="2147527818" r:id="rId2"/>
    <p:sldLayoutId id="2147527819" r:id="rId3"/>
    <p:sldLayoutId id="2147527820" r:id="rId4"/>
    <p:sldLayoutId id="2147527821" r:id="rId5"/>
    <p:sldLayoutId id="2147527822" r:id="rId6"/>
    <p:sldLayoutId id="2147527823" r:id="rId7"/>
    <p:sldLayoutId id="2147527824" r:id="rId8"/>
    <p:sldLayoutId id="2147527825" r:id="rId9"/>
    <p:sldLayoutId id="2147527826" r:id="rId10"/>
    <p:sldLayoutId id="21475278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75503" indent="-375503" algn="r" defTabSz="107286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4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16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3719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5579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7439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30756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52615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06661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82164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36209" indent="-214573" algn="l" defTabSz="1072866" rtl="0" eaLnBrk="1" latinLnBrk="0" hangingPunct="1">
        <a:spcBef>
          <a:spcPct val="20000"/>
        </a:spcBef>
        <a:spcAft>
          <a:spcPts val="35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wm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.wmf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.wmf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.wmf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-32676" y="0"/>
            <a:ext cx="10055622" cy="685800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31000">
                <a:srgbClr val="004D84"/>
              </a:gs>
              <a:gs pos="62000">
                <a:srgbClr val="0072C3"/>
              </a:gs>
              <a:gs pos="83000">
                <a:srgbClr val="005694"/>
              </a:gs>
              <a:gs pos="100000">
                <a:srgbClr val="0070C0"/>
              </a:gs>
            </a:gsLst>
            <a:lin ang="27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82" tIns="53641" rIns="107282" bIns="53641"/>
          <a:lstStyle/>
          <a:p>
            <a:pPr algn="ctr" defTabSz="912681"/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2675" y="3790816"/>
            <a:ext cx="10055622" cy="5824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Управления медико-психологического обеспечения</a:t>
            </a:r>
          </a:p>
          <a:p>
            <a:pPr algn="ctr"/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 МЧС России за 2019 год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261" y="2622864"/>
            <a:ext cx="9502848" cy="1290853"/>
          </a:xfrm>
        </p:spPr>
        <p:txBody>
          <a:bodyPr/>
          <a:lstStyle/>
          <a:p>
            <a:pPr marL="214573" indent="0" algn="ctr">
              <a:buNone/>
            </a:pPr>
            <a:r>
              <a:rPr lang="ru-RU" sz="5200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cs typeface="Angsana New" panose="02020603050405020304" pitchFamily="18" charset="-34"/>
              </a:rPr>
              <a:t>ИТОГИ ДЕЯТЕЛЬНОСТИ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5799" y="198477"/>
            <a:ext cx="1198202" cy="1630324"/>
          </a:xfrm>
          <a:prstGeom prst="rect">
            <a:avLst/>
          </a:prstGeom>
          <a:effectLst>
            <a:outerShdw blurRad="50800" dist="38100" dir="1704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I:\ФОТОШОП\ОТКРЫТКИ\29f9bf9508e2d3847aea81933eb1bbc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0" y="198475"/>
            <a:ext cx="1607800" cy="1630325"/>
          </a:xfrm>
          <a:prstGeom prst="rect">
            <a:avLst/>
          </a:prstGeom>
          <a:effectLst>
            <a:outerShdw blurRad="50800" dist="38100" dir="1704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7"/>
          <p:cNvGrpSpPr>
            <a:grpSpLocks/>
          </p:cNvGrpSpPr>
          <p:nvPr/>
        </p:nvGrpSpPr>
        <p:grpSpPr bwMode="auto">
          <a:xfrm>
            <a:off x="-32675" y="6402465"/>
            <a:ext cx="10055622" cy="282222"/>
            <a:chOff x="0" y="6404550"/>
            <a:chExt cx="9144000" cy="4572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6556950"/>
              <a:ext cx="9144000" cy="1524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75000">
                  <a:schemeClr val="tx2"/>
                </a:gs>
                <a:gs pos="50000">
                  <a:srgbClr val="0084CF"/>
                </a:gs>
                <a:gs pos="25000">
                  <a:schemeClr val="tx2"/>
                </a:gs>
                <a:gs pos="100000">
                  <a:srgbClr val="00B0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51"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6404550"/>
              <a:ext cx="9144000" cy="152400"/>
            </a:xfrm>
            <a:prstGeom prst="rect">
              <a:avLst/>
            </a:prstGeom>
            <a:gradFill>
              <a:gsLst>
                <a:gs pos="75000">
                  <a:schemeClr val="accent6">
                    <a:lumMod val="75000"/>
                  </a:schemeClr>
                </a:gs>
                <a:gs pos="0">
                  <a:srgbClr val="FFC000"/>
                </a:gs>
                <a:gs pos="50000">
                  <a:srgbClr val="FFC000"/>
                </a:gs>
                <a:gs pos="2500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51"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6709350"/>
              <a:ext cx="9144000" cy="152400"/>
            </a:xfrm>
            <a:prstGeom prst="rect">
              <a:avLst/>
            </a:prstGeom>
            <a:gradFill>
              <a:gsLst>
                <a:gs pos="75000">
                  <a:schemeClr val="accent6">
                    <a:lumMod val="75000"/>
                  </a:schemeClr>
                </a:gs>
                <a:gs pos="0">
                  <a:srgbClr val="FFC000"/>
                </a:gs>
                <a:gs pos="50000">
                  <a:srgbClr val="FFC000"/>
                </a:gs>
                <a:gs pos="2500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51"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</p:grpSp>
      <p:pic>
        <p:nvPicPr>
          <p:cNvPr id="4" name="Picture 2" descr="C:\Users\loktev\Desktop\БУКЛЕТ\логотип медицины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08" y="97414"/>
            <a:ext cx="1805781" cy="1731386"/>
          </a:xfrm>
          <a:prstGeom prst="rect">
            <a:avLst/>
          </a:prstGeom>
          <a:effectLst>
            <a:outerShdw blurRad="50800" dist="38100" dir="1704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7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121920" y="701276"/>
            <a:ext cx="9578340" cy="958989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В соответствии </a:t>
            </a: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с приказом МЧС России от 02.04.2019 г. № 192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и </a:t>
            </a: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распоряжением МЧС России от 16 января 2019 года № 10 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организовано прохождение УМО личного состава территориальных органов и учреждений МЧС России :</a:t>
            </a:r>
          </a:p>
          <a:p>
            <a:pPr marL="335270" indent="-335270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35270" indent="-335270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35270" indent="-335270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362423323"/>
              </p:ext>
            </p:extLst>
          </p:nvPr>
        </p:nvGraphicFramePr>
        <p:xfrm>
          <a:off x="16978" y="1701210"/>
          <a:ext cx="9889022" cy="480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6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УГЛУБЛЕННОЕ МЕДИЦИНСКОЕ ОБСЛЕДОВАНИЕ В 2019 ГОДУ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6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198181205"/>
              </p:ext>
            </p:extLst>
          </p:nvPr>
        </p:nvGraphicFramePr>
        <p:xfrm>
          <a:off x="16978" y="1517146"/>
          <a:ext cx="9889022" cy="526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13623848"/>
              </p:ext>
            </p:extLst>
          </p:nvPr>
        </p:nvGraphicFramePr>
        <p:xfrm>
          <a:off x="0" y="571309"/>
          <a:ext cx="9905999" cy="5766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7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УГЛУБЛЕННОЕ МЕДИЦИНСКОЕ ОБСЛЕДОВАНИЕ В 2019 ГОДУ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9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902402494"/>
              </p:ext>
            </p:extLst>
          </p:nvPr>
        </p:nvGraphicFramePr>
        <p:xfrm>
          <a:off x="16978" y="1517146"/>
          <a:ext cx="9889022" cy="526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31157098"/>
              </p:ext>
            </p:extLst>
          </p:nvPr>
        </p:nvGraphicFramePr>
        <p:xfrm>
          <a:off x="1" y="571308"/>
          <a:ext cx="9906000" cy="50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95557" y="5455979"/>
            <a:ext cx="1954210" cy="84699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Образовательные учреждения МЧС России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5649" y="5472647"/>
            <a:ext cx="1686136" cy="84699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Спасательные воинские формирования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2083" y="5472647"/>
            <a:ext cx="1737895" cy="84699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Поисково-спасательные отряды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59940" y="5482255"/>
            <a:ext cx="1612366" cy="84699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Другие учреждения МЧС России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28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УГЛУБЛЕННОЕ МЕДИЦИНСКОЕ ОБСЛЕДОВАНИЕ В 2019 ГОДУ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990472"/>
              </p:ext>
            </p:extLst>
          </p:nvPr>
        </p:nvGraphicFramePr>
        <p:xfrm>
          <a:off x="16978" y="1517146"/>
          <a:ext cx="9889022" cy="526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7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ПЕРИОДИЧЕСКИЕ МЕДИЦИНСКИЕ ОСМОТРЫ ГЗДС В 2019 ГОДУ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569718616"/>
              </p:ext>
            </p:extLst>
          </p:nvPr>
        </p:nvGraphicFramePr>
        <p:xfrm>
          <a:off x="51813" y="431321"/>
          <a:ext cx="9721915" cy="5906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8335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136169460"/>
              </p:ext>
            </p:extLst>
          </p:nvPr>
        </p:nvGraphicFramePr>
        <p:xfrm>
          <a:off x="101082" y="1542302"/>
          <a:ext cx="9889022" cy="526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одзаголовок 2"/>
          <p:cNvSpPr txBox="1">
            <a:spLocks/>
          </p:cNvSpPr>
          <p:nvPr/>
        </p:nvSpPr>
        <p:spPr>
          <a:xfrm>
            <a:off x="264929" y="1757949"/>
            <a:ext cx="4682343" cy="4518836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900" b="1" dirty="0">
                <a:solidFill>
                  <a:schemeClr val="tx1"/>
                </a:solidFill>
                <a:latin typeface="Cambria" panose="02040503050406030204" pitchFamily="18" charset="0"/>
              </a:rPr>
              <a:t>В 2019 ГОДУ </a:t>
            </a:r>
            <a:r>
              <a:rPr lang="ru-RU" sz="19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ПРОВЕДЕНА ПРОВЕРКА  5-ТИ УЧРЕЖДЕНИЙ </a:t>
            </a:r>
            <a:r>
              <a:rPr lang="ru-RU" sz="1900" b="1" dirty="0">
                <a:solidFill>
                  <a:schemeClr val="tx1"/>
                </a:solidFill>
                <a:latin typeface="Cambria" panose="02040503050406030204" pitchFamily="18" charset="0"/>
              </a:rPr>
              <a:t>МЧС РОССИИ: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/>
                </a:solidFill>
                <a:latin typeface="Cambria" panose="02040503050406030204" pitchFamily="18" charset="0"/>
              </a:rPr>
              <a:t>ФГКУ «ЦСООР «Лидер» </a:t>
            </a:r>
            <a:r>
              <a:rPr lang="ru-RU" sz="19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1900" dirty="0">
                <a:solidFill>
                  <a:schemeClr val="tx1"/>
                </a:solidFill>
                <a:latin typeface="Cambria" panose="02040503050406030204" pitchFamily="18" charset="0"/>
              </a:rPr>
              <a:t>01.04 – 05.04)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/>
                </a:solidFill>
                <a:latin typeface="Cambria" panose="02040503050406030204" pitchFamily="18" charset="0"/>
              </a:rPr>
              <a:t>ФГКУ «Камчатский СЦ» (17.06 – 21.06)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/>
                </a:solidFill>
                <a:latin typeface="Cambria" panose="02040503050406030204" pitchFamily="18" charset="0"/>
              </a:rPr>
              <a:t>ФГКУ «Амурский СЦ» (01.10 – 04.10)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/>
                </a:solidFill>
                <a:latin typeface="Cambria" panose="02040503050406030204" pitchFamily="18" charset="0"/>
              </a:rPr>
              <a:t>ФГБОУ ВО «Уральский институт ГПС МЧС России» (05.08 – 08.08)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tx1"/>
                </a:solidFill>
                <a:latin typeface="Cambria" panose="02040503050406030204" pitchFamily="18" charset="0"/>
              </a:rPr>
              <a:t>ФГБОУ ВО «Сибирская ПСА ГПС МЧС России» (05.11 – 12.11)</a:t>
            </a:r>
            <a:endParaRPr lang="ru-RU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85" y="970775"/>
            <a:ext cx="2689364" cy="3760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27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ВЕДОМСТВЕННЫЙ КОНТРОЛЬ КАЧЕСТВА МЕД. ДЕЯТЕЛЬНОСТИ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95" y="2311880"/>
            <a:ext cx="2646927" cy="3727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8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294298" y="754920"/>
            <a:ext cx="9274898" cy="776168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В соответствии с Инструкцией по работе с обращениями граждан, утвержденной приказом </a:t>
            </a:r>
            <a:r>
              <a:rPr lang="ru-RU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МЧС </a:t>
            </a: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России от 31.03.2015 № 145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подведены итоги работы с обращениями граждан: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03797410"/>
              </p:ext>
            </p:extLst>
          </p:nvPr>
        </p:nvGraphicFramePr>
        <p:xfrm>
          <a:off x="177922" y="1599329"/>
          <a:ext cx="9391275" cy="3374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2337" y="4831626"/>
            <a:ext cx="1431221" cy="133944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Обращения граждан из Управления Президента РФ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7234" y="4831627"/>
            <a:ext cx="1615518" cy="133944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Обращения граждан из Аппарата Правительства РФ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2676" y="4831626"/>
            <a:ext cx="1615518" cy="133944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Обращения от органов государственной власти и организаций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89950" y="4831626"/>
            <a:ext cx="1615518" cy="133944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Cambria" panose="02040503050406030204" pitchFamily="18" charset="0"/>
              </a:rPr>
              <a:t>Обращения с сайта МЧС России и по электронной почте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170245" y="3191368"/>
            <a:ext cx="2925960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Количество  обращений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22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АНАЛИЗ РАБОТЫ С ОБРАЩЕНИЯМИ ГРАЖДАН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0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00723873"/>
              </p:ext>
            </p:extLst>
          </p:nvPr>
        </p:nvGraphicFramePr>
        <p:xfrm>
          <a:off x="138223" y="1440611"/>
          <a:ext cx="9496100" cy="489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одзаголовок 2"/>
          <p:cNvSpPr txBox="1">
            <a:spLocks/>
          </p:cNvSpPr>
          <p:nvPr/>
        </p:nvSpPr>
        <p:spPr>
          <a:xfrm>
            <a:off x="294297" y="700328"/>
            <a:ext cx="9340025" cy="68569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В соответствии с </a:t>
            </a: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Постановлением Правительства РФ от 16.04.2012 №291 «Положение </a:t>
            </a:r>
            <a:r>
              <a:rPr lang="ru-RU" sz="1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 </a:t>
            </a: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лицензировании медицинской деятельности»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получено лицензий: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7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ЛИЦЕНЗИРОВАНИЕ МЕДИЦИНСКОЙ ДЕЯТЕЛЬНОСТИ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8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146649" y="807943"/>
            <a:ext cx="4806351" cy="250573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Указ Президента РФ от 11.07.2004 № 868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«Положение о Министерстве Российской Федерации по делам гражданской обороны, чрезвычайным ситуациям и ликвидации последствий стихийных бедствий». 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ФЗ от 21.11.2011 № 323-ФЗ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«Об основах охраны здоровья граждан в Российской Федерации».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953000" y="3693377"/>
            <a:ext cx="4658702" cy="250573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Постановление Правительства РФ от 10.12.2018 № 1506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«Программы государственных гарантий бесплатного оказания гражданам медицинской помощи на 2019 год и на плановый период 2020 и 2021 годов».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Приказ </a:t>
            </a:r>
            <a:r>
              <a:rPr lang="ru-RU" sz="18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Минздравсоцразвития</a:t>
            </a: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 России от 5 мая 2012 г. № 500н.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Picture 3" descr="G:\ФОТКИ\суперджет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82" y="1677088"/>
            <a:ext cx="2489549" cy="1807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G:\ФОТКИ\МОДУЛ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99" y="4338633"/>
            <a:ext cx="2614721" cy="186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G:\ФОТКИ\СУперджет 1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8"/>
          <a:stretch/>
        </p:blipFill>
        <p:spPr bwMode="auto">
          <a:xfrm>
            <a:off x="5068182" y="940925"/>
            <a:ext cx="2729914" cy="1930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G:\ФОТКИ\Ми-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2" y="3579290"/>
            <a:ext cx="2538634" cy="1877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9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САНИТАРНО-АВИАЦИОННАЯ ЭВАКУАЦИЯ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69136131"/>
              </p:ext>
            </p:extLst>
          </p:nvPr>
        </p:nvGraphicFramePr>
        <p:xfrm>
          <a:off x="-1" y="743260"/>
          <a:ext cx="9905999" cy="542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7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2400" b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САНИТАРНО-АВИАЦИОННОЙ ЭВАКУАЦИИ</a:t>
            </a:r>
            <a:endParaRPr lang="ru-RU" sz="2400" b="1" dirty="0">
              <a:solidFill>
                <a:srgbClr val="0033CC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1582954" y="5079525"/>
            <a:ext cx="216470" cy="35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156" tIns="53578" rIns="107156" bIns="53578">
            <a:spAutoFit/>
          </a:bodyPr>
          <a:lstStyle>
            <a:lvl1pPr eaLnBrk="0" hangingPunct="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3" name="Picture 2" descr="G:\ФОТКИ\72 ЦП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7796"/>
          <a:stretch/>
        </p:blipFill>
        <p:spPr bwMode="auto">
          <a:xfrm>
            <a:off x="483545" y="1253594"/>
            <a:ext cx="3598571" cy="1738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:\ФОТКИ\СКССРЦ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3" y="2596167"/>
            <a:ext cx="3612827" cy="1672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36321" y="3909574"/>
            <a:ext cx="4824574" cy="1002356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defPPr>
              <a:defRPr lang="ru-RU"/>
            </a:defPPr>
            <a:lvl1pPr marL="285750" indent="-285750" algn="just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defRPr sz="1400" b="1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lvl2pPr marL="457200" indent="0" algn="ctr" defTabSz="91440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marL="914400" indent="0" algn="ctr" defTabSz="91440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marL="1371600" indent="0" algn="ctr" defTabSz="91440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marL="1828800" indent="0" algn="ctr" defTabSz="91440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1800" dirty="0"/>
              <a:t>ФГБУ «Всероссийский центр экстренной и радиационной медицины имени </a:t>
            </a:r>
            <a:endParaRPr lang="ru-RU" sz="1800" dirty="0" smtClean="0"/>
          </a:p>
          <a:p>
            <a:pPr marL="0" indent="0" algn="l">
              <a:buNone/>
            </a:pPr>
            <a:r>
              <a:rPr lang="ru-RU" sz="1800" dirty="0" smtClean="0"/>
              <a:t>А.М</a:t>
            </a:r>
            <a:r>
              <a:rPr lang="ru-RU" sz="1800" dirty="0"/>
              <a:t>. Никифорова» МЧС </a:t>
            </a:r>
            <a:r>
              <a:rPr lang="ru-RU" sz="1800" dirty="0" smtClean="0"/>
              <a:t>России </a:t>
            </a:r>
            <a:r>
              <a:rPr lang="ru-RU" sz="1800" dirty="0"/>
              <a:t>(Клиника №1 - </a:t>
            </a:r>
            <a:r>
              <a:rPr lang="ru-RU" sz="1800" dirty="0" smtClean="0"/>
              <a:t>450 </a:t>
            </a:r>
            <a:r>
              <a:rPr lang="ru-RU" sz="1800" dirty="0"/>
              <a:t>койко-мест, Клиника №2 – </a:t>
            </a:r>
            <a:r>
              <a:rPr lang="ru-RU" sz="1800" dirty="0" smtClean="0"/>
              <a:t>120 </a:t>
            </a:r>
            <a:r>
              <a:rPr lang="ru-RU" sz="1800" dirty="0"/>
              <a:t>койко-мест)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87563" y="2499958"/>
            <a:ext cx="4877071" cy="984885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defPPr>
              <a:defRPr lang="ru-RU"/>
            </a:defPPr>
            <a:lvl1pPr marL="0" indent="0" algn="r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defRPr sz="1400" b="1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lvl2pPr marL="457200" indent="0" algn="ctr" defTabSz="91440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marL="914400" indent="0" algn="ctr" defTabSz="91440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marL="1371600" indent="0" algn="ctr" defTabSz="91440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marL="1828800" indent="0" algn="ctr" defTabSz="91440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ru-RU" sz="1800" dirty="0"/>
              <a:t>ФГБУ «Северо-кавказский специализированный санаторно-реабилитационный центр </a:t>
            </a:r>
            <a:endParaRPr lang="ru-RU" sz="1800" dirty="0" smtClean="0"/>
          </a:p>
          <a:p>
            <a:pPr algn="l"/>
            <a:r>
              <a:rPr lang="ru-RU" sz="1800" dirty="0" smtClean="0"/>
              <a:t>МЧС </a:t>
            </a:r>
            <a:r>
              <a:rPr lang="ru-RU" sz="1800" dirty="0"/>
              <a:t>России</a:t>
            </a:r>
            <a:r>
              <a:rPr lang="ru-RU" sz="1800" dirty="0" smtClean="0"/>
              <a:t>» (150 койко-мест)</a:t>
            </a:r>
            <a:endParaRPr lang="ru-RU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4150752" y="1145907"/>
            <a:ext cx="5409819" cy="697627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defPPr>
              <a:defRPr lang="ru-RU"/>
            </a:defPPr>
            <a:lvl1pPr marL="0" indent="0" algn="r" defTabSz="91440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defRPr sz="1400" b="1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lvl2pPr marL="457200" indent="0" algn="ctr" defTabSz="91440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marL="914400" indent="0" algn="ctr" defTabSz="91440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marL="1371600" indent="0" algn="ctr" defTabSz="91440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marL="1828800" indent="0" algn="ctr" defTabSz="91440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indent="0" algn="ctr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ru-RU" sz="1800" dirty="0"/>
              <a:t>ФГБУЗ «72 Центральная поликлиника </a:t>
            </a:r>
            <a:endParaRPr lang="ru-RU" sz="1800" dirty="0" smtClean="0"/>
          </a:p>
          <a:p>
            <a:pPr algn="l"/>
            <a:r>
              <a:rPr lang="ru-RU" sz="1800" dirty="0" smtClean="0"/>
              <a:t>МЧС </a:t>
            </a:r>
            <a:r>
              <a:rPr lang="ru-RU" sz="1800" dirty="0"/>
              <a:t>России</a:t>
            </a:r>
            <a:r>
              <a:rPr lang="ru-RU" sz="1800" dirty="0" smtClean="0"/>
              <a:t>» (мощность – 500 посещений в сутки/250 посещений в смену)</a:t>
            </a:r>
            <a:endParaRPr lang="ru-RU" sz="1800" dirty="0"/>
          </a:p>
        </p:txBody>
      </p:sp>
      <p:pic>
        <p:nvPicPr>
          <p:cNvPr id="14" name="Picture 3" descr="G:\ФОТКИ\ВЦЭРМ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07" y="3986664"/>
            <a:ext cx="3669531" cy="1611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23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ПОДВЕДОМСТВЕННЫЕ МЕДИЦИНСКИЕ УЧРЕЖДЕНИЯ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2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75000"/>
              </a:schemeClr>
            </a:gs>
            <a:gs pos="6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7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831"/>
            <a:ext cx="9906000" cy="45717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МЕДИЦИНСКАЯ СЛУЖБА МЧС РОССИИ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86908" y="811600"/>
            <a:ext cx="9447415" cy="5498584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/>
            <a:r>
              <a:rPr lang="ru-RU" sz="1800" b="1" dirty="0">
                <a:latin typeface="Cambria" panose="02040503050406030204" pitchFamily="18" charset="0"/>
              </a:rPr>
              <a:t>Медицинское обеспечение МЧС России </a:t>
            </a:r>
            <a:r>
              <a:rPr lang="ru-RU" sz="1800" dirty="0">
                <a:latin typeface="Cambria" panose="02040503050406030204" pitchFamily="18" charset="0"/>
              </a:rPr>
              <a:t>– Это система мер административно-управленческого, медицинского, профилактического, научного, педагогического и воспитательного характера по сохранению и укреплению здоровья личного состава системы МЧС России, а также координация действий медицинской и психологической служб при проведении аварийно-спасательных работ в зоне чрезвычайной ситуации.</a:t>
            </a:r>
          </a:p>
          <a:p>
            <a:pPr algn="just" fontAlgn="auto"/>
            <a:r>
              <a:rPr lang="ru-RU" sz="1800" b="1" dirty="0">
                <a:latin typeface="Cambria" panose="02040503050406030204" pitchFamily="18" charset="0"/>
              </a:rPr>
              <a:t>Медицинское обеспечение включает в себя:</a:t>
            </a:r>
          </a:p>
          <a:p>
            <a:pPr marL="335270" indent="-253433" algn="just" fontAlgn="auto"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Медицинскую подготовку, гигиеническое обучение и воспитание личного состава, пропаганду здорового образа жизни;</a:t>
            </a:r>
          </a:p>
          <a:p>
            <a:pPr marL="335270" indent="-253433" algn="just" fontAlgn="auto"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Медицинский контроль за условиями жизнедеятельности личного состава;</a:t>
            </a:r>
          </a:p>
          <a:p>
            <a:pPr marL="335270" indent="-253433" algn="just" fontAlgn="auto"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Лечебно-профилактические мероприятия;</a:t>
            </a:r>
          </a:p>
          <a:p>
            <a:pPr marL="335270" indent="-253433" algn="just" fontAlgn="auto"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Организация медицинских осмотров личного состава;</a:t>
            </a:r>
          </a:p>
          <a:p>
            <a:pPr marL="335270" indent="-253433" algn="just" fontAlgn="auto"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800" dirty="0">
                <a:latin typeface="Cambria" panose="02040503050406030204" pitchFamily="18" charset="0"/>
              </a:rPr>
              <a:t>Снабжение медицинской техникой и имуществом.</a:t>
            </a:r>
          </a:p>
          <a:p>
            <a:pPr algn="just" fontAlgn="auto"/>
            <a:r>
              <a:rPr lang="ru-RU" sz="1800" dirty="0">
                <a:latin typeface="Cambria" panose="02040503050406030204" pitchFamily="18" charset="0"/>
              </a:rPr>
              <a:t>В условиях современных военных конфликтов, чрезвычайных ситуаций высока вероятность возникновения угрозы жизни как для терпящих бедствие, так и для тех, кто приходит к ним на помощь. В этой связи существенно возрастает роль и ответственность медицинской службы, как основного источника возвращения к жизни, службе и труду раненых и больных.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6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6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48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дзаголовок 2"/>
          <p:cNvSpPr txBox="1">
            <a:spLocks/>
          </p:cNvSpPr>
          <p:nvPr/>
        </p:nvSpPr>
        <p:spPr>
          <a:xfrm>
            <a:off x="2269220" y="838219"/>
            <a:ext cx="5315805" cy="4529175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     Многопрофильная поликлиника, задачами которой являются организация и обеспечение медицинского обслуживания </a:t>
            </a: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военнослужащих, спасателей и лиц гражданского персонала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центрального аппарата МЧС России, организаций МЧС России, прикрепленных в установленном порядке на медицинское обеспечение к поликлинике, а также членов их семей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      В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поликлинике работают высококвалифицированные специалисты, владеющие новейшими методиками диагностики и лечения, среди которых работают 10 врачей с учеными степенями, 2 заслуженных врача Российской Федерации, 3 заслуженных работника здравоохранения Российской Федерации, 43 врача высшей и первой квалификационной категории.</a:t>
            </a:r>
          </a:p>
        </p:txBody>
      </p:sp>
      <p:pic>
        <p:nvPicPr>
          <p:cNvPr id="3080" name="Picture 8" descr="C:\Users\loktev\Desktop\БУКЛЕТ\72цп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25"/>
          <a:stretch/>
        </p:blipFill>
        <p:spPr bwMode="auto">
          <a:xfrm>
            <a:off x="7703389" y="783627"/>
            <a:ext cx="1965491" cy="5144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loktev\Desktop\БУКЛЕТ\72цп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5" r="-2093" b="1079"/>
          <a:stretch/>
        </p:blipFill>
        <p:spPr bwMode="auto">
          <a:xfrm>
            <a:off x="156560" y="783627"/>
            <a:ext cx="2129913" cy="51446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7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ФГБУЗ «72 ЦЕНТРАЛЬНАЯ ПОЛИКЛИНИКА МЧС РОССИИ»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8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183551" y="633841"/>
            <a:ext cx="8926185" cy="474239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В 2019 году медицинская помощь была оказана в </a:t>
            </a: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128 735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случаях, из  них: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091247"/>
              </p:ext>
            </p:extLst>
          </p:nvPr>
        </p:nvGraphicFramePr>
        <p:xfrm>
          <a:off x="292735" y="1072309"/>
          <a:ext cx="9341588" cy="5197350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5423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58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Вид медицинских услуг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2017 год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2018 год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2019 год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09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Специализированная медицинская помощь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150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168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247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09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Первичная медико-санитарная помощь 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66 885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67</a:t>
                      </a:r>
                      <a:r>
                        <a:rPr lang="ru-RU" sz="2000" b="1" baseline="0" dirty="0" smtClean="0">
                          <a:latin typeface="Cambria" panose="02040503050406030204" pitchFamily="18" charset="0"/>
                        </a:rPr>
                        <a:t> 035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106 201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09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Экспертиза профессиональной пригодности 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1 853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1 714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1 201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Военно-врачебная экспертиза 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495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538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655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09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Периодические медицинские осмотры 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ru-RU" sz="2000" b="1" baseline="0" dirty="0" smtClean="0">
                          <a:latin typeface="Cambria" panose="02040503050406030204" pitchFamily="18" charset="0"/>
                        </a:rPr>
                        <a:t> 537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ru-RU" sz="2000" b="1" baseline="0" dirty="0" smtClean="0">
                          <a:latin typeface="Cambria" panose="02040503050406030204" pitchFamily="18" charset="0"/>
                        </a:rPr>
                        <a:t> 563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3 491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09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Обязательное медицинское освидетельствование 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412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421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470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096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Предсменные</a:t>
                      </a:r>
                      <a:r>
                        <a:rPr lang="ru-RU" sz="20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2000" b="1" dirty="0" err="1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послесменные</a:t>
                      </a:r>
                      <a:r>
                        <a:rPr lang="ru-RU" sz="20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медицинские   осмотры 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9 315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12 007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16 470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58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ИТОГО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83 647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86 446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128</a:t>
                      </a:r>
                      <a:r>
                        <a:rPr lang="ru-RU" sz="2000" b="1" baseline="0" dirty="0" smtClean="0">
                          <a:latin typeface="Cambria" panose="02040503050406030204" pitchFamily="18" charset="0"/>
                        </a:rPr>
                        <a:t> 735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6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ФГБУЗ «72 ЦЕНТРАЛЬНАЯ ПОЛИКЛИНИКА МЧС РОССИИ»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78327241"/>
              </p:ext>
            </p:extLst>
          </p:nvPr>
        </p:nvGraphicFramePr>
        <p:xfrm>
          <a:off x="120770" y="707366"/>
          <a:ext cx="9609827" cy="5322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7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ФГБУЗ «72 ЦЕНТРАЛЬНАЯ ПОЛИКЛИНИКА МЧС РОССИИ»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дзаголовок 2"/>
          <p:cNvSpPr txBox="1">
            <a:spLocks/>
          </p:cNvSpPr>
          <p:nvPr/>
        </p:nvSpPr>
        <p:spPr>
          <a:xfrm>
            <a:off x="3114136" y="736651"/>
            <a:ext cx="6520187" cy="5477840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700" b="1" dirty="0">
                <a:solidFill>
                  <a:schemeClr val="tx1"/>
                </a:solidFill>
                <a:latin typeface="Cambria" panose="02040503050406030204" pitchFamily="18" charset="0"/>
              </a:rPr>
              <a:t>ОСНОВНЫМИ ЗАДАЧАМИ ВЦЭРМ ЯВЛЯЮТСЯ: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Оказание многопрофильной специализированной высокотехнологичной медицинской помощи при различных заболеваниях, в том числе людям, пострадавшим в радиационных авариях, техногенных катастрофах и стихийных бедствий;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Регистрация, учет и динамическое наблюдение за пострадавшими при ЧС;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Организация экспертной работы, в том числе по установлению причинной связи с последствиями воздействия факторов аварий и катастроф;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Проведение научных исследований в соответствии с предметом деятельности Центра, внедрение результатов научных работ в клиническую практику;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Подготовка и повышение квалификации кадров по направлениям основной деятельности Центра;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Организация и проведение комплексных лечебно-диагностических мероприятий для личного состава поисково-спасательных </a:t>
            </a:r>
            <a:r>
              <a:rPr lang="ru-RU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отрядов</a:t>
            </a: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, сотрудников МЧС России;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Взаимодействие с отечественными, зарубежными и международными медицинскими организациями. 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7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4102" name="Picture 6" descr="C:\Users\loktev\Desktop\БУКЛЕТ\вцэрм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67" y="1207239"/>
            <a:ext cx="2761183" cy="4576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7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ФГБУ «ВЦЭРМ ИМ. А.М. НИКИФОРОВА МЧС РОССИИ»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8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206017" y="647058"/>
            <a:ext cx="8926185" cy="474239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В 2019 году медицинская помощь была оказана в </a:t>
            </a:r>
            <a:r>
              <a:rPr lang="ru-RU" sz="1800" b="1" dirty="0">
                <a:solidFill>
                  <a:prstClr val="black"/>
                </a:solidFill>
                <a:latin typeface="Cambria" panose="02040503050406030204" pitchFamily="18" charset="0"/>
              </a:rPr>
              <a:t>55 610 </a:t>
            </a:r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случаях, из  них: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334706"/>
              </p:ext>
            </p:extLst>
          </p:nvPr>
        </p:nvGraphicFramePr>
        <p:xfrm>
          <a:off x="292736" y="1052424"/>
          <a:ext cx="9341587" cy="5218980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544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87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Вид медицинских услуг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2017 год</a:t>
                      </a: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2018 год</a:t>
                      </a: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2019 год</a:t>
                      </a: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43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Круглосуточный стационар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ru-RU" sz="2000" b="1" baseline="0" dirty="0" smtClean="0">
                          <a:latin typeface="Cambria" panose="02040503050406030204" pitchFamily="18" charset="0"/>
                        </a:rPr>
                        <a:t> 697</a:t>
                      </a:r>
                      <a:endParaRPr lang="ru-RU" sz="2000" b="1" dirty="0" smtClean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2 809</a:t>
                      </a: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3 705</a:t>
                      </a: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43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Дневной стационар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227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148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240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57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первичная медико-санитарная помощь в амбулаторно-поликлинических условиях 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50 121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45</a:t>
                      </a:r>
                      <a:r>
                        <a:rPr lang="ru-RU" sz="2000" b="1" baseline="0" dirty="0" smtClean="0">
                          <a:latin typeface="Cambria" panose="02040503050406030204" pitchFamily="18" charset="0"/>
                        </a:rPr>
                        <a:t> 955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50</a:t>
                      </a:r>
                      <a:r>
                        <a:rPr lang="ru-RU" sz="2000" b="1" baseline="0" dirty="0" smtClean="0">
                          <a:latin typeface="Cambria" panose="02040503050406030204" pitchFamily="18" charset="0"/>
                        </a:rPr>
                        <a:t> 692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43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Военно-врачебная экспертиза 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161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161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216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89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Высокотехнологичная медицинская помощь в рамках ОМС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534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533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512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Высокотехнологичная медицинская помощь в рамках </a:t>
                      </a:r>
                      <a:r>
                        <a:rPr lang="ru-RU" sz="2000" b="1" dirty="0" err="1" smtClean="0">
                          <a:latin typeface="Cambria" panose="02040503050406030204" pitchFamily="18" charset="0"/>
                        </a:rPr>
                        <a:t>госзадания</a:t>
                      </a:r>
                      <a:endParaRPr lang="ru-RU" sz="2000" b="1" dirty="0" smtClean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164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212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245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ИТОГО</a:t>
                      </a: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54 904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49 818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Cambria" panose="02040503050406030204" pitchFamily="18" charset="0"/>
                        </a:rPr>
                        <a:t>55 610</a:t>
                      </a:r>
                      <a:endParaRPr lang="ru-RU" sz="20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6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ФГБУ «ВЦЭРМ ИМ. А.М. НИКИФОРОВА МЧС РОССИИ»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26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дзаголовок 2"/>
          <p:cNvSpPr txBox="1">
            <a:spLocks/>
          </p:cNvSpPr>
          <p:nvPr/>
        </p:nvSpPr>
        <p:spPr>
          <a:xfrm>
            <a:off x="230373" y="720445"/>
            <a:ext cx="9338823" cy="1055879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В соответствии с  Планом комплектования образовательных учреждений МЧС России специалистами МЧС России для обучения по программам дополнительного профессионального образования в области медицинского обеспечения на базе ФГБУ ВЦЭРМ МЧС России прошли обучение: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594302839"/>
              </p:ext>
            </p:extLst>
          </p:nvPr>
        </p:nvGraphicFramePr>
        <p:xfrm>
          <a:off x="-5728" y="1959145"/>
          <a:ext cx="9905999" cy="4378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6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ФГБУ «ВЦЭРМ ИМ. А.М. НИКИФОРОВА МЧС РОССИИ»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7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дзаголовок 2"/>
          <p:cNvSpPr txBox="1">
            <a:spLocks/>
          </p:cNvSpPr>
          <p:nvPr/>
        </p:nvSpPr>
        <p:spPr>
          <a:xfrm>
            <a:off x="3439235" y="620512"/>
            <a:ext cx="6195087" cy="5695773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9"/>
              </a:spcBef>
              <a:spcAft>
                <a:spcPts val="0"/>
              </a:spcAft>
              <a:buClrTx/>
              <a:buSzPct val="100000"/>
            </a:pPr>
            <a:r>
              <a:rPr lang="ru-RU" sz="1750" dirty="0">
                <a:solidFill>
                  <a:prstClr val="black"/>
                </a:solidFill>
                <a:latin typeface="Cambria" panose="02040503050406030204" pitchFamily="18" charset="0"/>
              </a:rPr>
              <a:t>В соответствии с Уставом и лицензией на осуществление медицинской деятельности Северо-Кавказский специализированный санаторно-реабилитационный центр МЧС России  </a:t>
            </a:r>
            <a:r>
              <a:rPr lang="ru-RU" sz="1750" b="1" dirty="0">
                <a:solidFill>
                  <a:prstClr val="black"/>
                </a:solidFill>
                <a:latin typeface="Cambria" panose="02040503050406030204" pitchFamily="18" charset="0"/>
              </a:rPr>
              <a:t>ОБЕСПЕЧИВАЕТ:</a:t>
            </a:r>
          </a:p>
          <a:p>
            <a:pPr marL="335270" indent="-335270" algn="just">
              <a:spcBef>
                <a:spcPts val="29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Медицинскую реабилитацию;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Стационарное лечение;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Организацию профилактического оздоровительного отдыха и амбулаторной помощи</a:t>
            </a:r>
            <a:r>
              <a:rPr lang="ru-RU" sz="175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75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ЛЕЧЕБНАЯ </a:t>
            </a:r>
            <a:r>
              <a:rPr lang="ru-RU" sz="1750" b="1" dirty="0">
                <a:solidFill>
                  <a:schemeClr val="tx1"/>
                </a:solidFill>
                <a:latin typeface="Cambria" panose="02040503050406030204" pitchFamily="18" charset="0"/>
              </a:rPr>
              <a:t>БАЗА ЦЕНТРА ПОЗВОЛЯЕТ </a:t>
            </a:r>
            <a:r>
              <a:rPr lang="ru-RU" sz="175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ОКАЗЫВАТЬ: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750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Специализированную </a:t>
            </a: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медицинскую помощь при заболеваниях органов пищеварения, мочеполовой системы, сердечно-сосудистой системы, заболеваниях ЛОР-органов, заболеваниях нервной системы, эндокринных болезнях.</a:t>
            </a:r>
          </a:p>
          <a:p>
            <a:pPr algn="just">
              <a:spcAft>
                <a:spcPts val="0"/>
              </a:spcAft>
              <a:buClrTx/>
              <a:buSzPct val="100000"/>
            </a:pPr>
            <a:r>
              <a:rPr lang="ru-RU" sz="1750" b="1" dirty="0">
                <a:solidFill>
                  <a:schemeClr val="tx1"/>
                </a:solidFill>
                <a:latin typeface="Cambria" panose="02040503050406030204" pitchFamily="18" charset="0"/>
              </a:rPr>
              <a:t>Медицинская база Центра включает </a:t>
            </a: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в себя следующие структурные подразделения: отделение лучевой диагностики, медико-консультативное отделение, отделение функциональной диагностики, приемное отделение, отделение терапии и реабилитации, санаторное отделение, физиотерапевтическое отделение, клинико-диагностическую лабораторию, аптеку.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endParaRPr lang="ru-RU" sz="175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75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endParaRPr lang="ru-RU" sz="175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 descr="C:\Users\loktev\Desktop\БУКЛЕТ\СКССРЦ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0" y="3870596"/>
            <a:ext cx="3024146" cy="2293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oktev\Desktop\БУКЛЕТ\СКССРЦ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35" y="887744"/>
            <a:ext cx="3033223" cy="2614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7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ФГБУ «СКССРЦ МЧС </a:t>
            </a:r>
            <a:r>
              <a:rPr lang="ru-RU" sz="2400" b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РОССИИ»</a:t>
            </a:r>
            <a:endParaRPr lang="ru-RU" sz="2400" b="1" dirty="0">
              <a:solidFill>
                <a:srgbClr val="0033CC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238142" y="662555"/>
            <a:ext cx="9396181" cy="474239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Медицинскую реабилитацию и стационарное лечение получили </a:t>
            </a:r>
            <a:r>
              <a:rPr lang="ru-RU" sz="1800" b="1" dirty="0">
                <a:solidFill>
                  <a:prstClr val="black"/>
                </a:solidFill>
                <a:latin typeface="Cambria" panose="02040503050406030204" pitchFamily="18" charset="0"/>
              </a:rPr>
              <a:t>2 791 </a:t>
            </a:r>
            <a:r>
              <a:rPr lang="ru-RU" sz="1800" dirty="0">
                <a:solidFill>
                  <a:prstClr val="black"/>
                </a:solidFill>
                <a:latin typeface="Cambria" panose="02040503050406030204" pitchFamily="18" charset="0"/>
              </a:rPr>
              <a:t>человек, из  них: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140333"/>
              </p:ext>
            </p:extLst>
          </p:nvPr>
        </p:nvGraphicFramePr>
        <p:xfrm>
          <a:off x="276446" y="1136794"/>
          <a:ext cx="9357877" cy="5018345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4336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366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Cambria" panose="02040503050406030204" pitchFamily="18" charset="0"/>
                        </a:rPr>
                        <a:t>Контингент</a:t>
                      </a:r>
                      <a:r>
                        <a:rPr lang="ru-RU" sz="2600" b="1" baseline="0" dirty="0" smtClean="0">
                          <a:latin typeface="Cambria" panose="02040503050406030204" pitchFamily="18" charset="0"/>
                        </a:rPr>
                        <a:t> МЧС России</a:t>
                      </a:r>
                      <a:endParaRPr lang="ru-RU" sz="26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Cambria" panose="02040503050406030204" pitchFamily="18" charset="0"/>
                        </a:rPr>
                        <a:t>2017 год</a:t>
                      </a: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Cambria" panose="02040503050406030204" pitchFamily="18" charset="0"/>
                        </a:rPr>
                        <a:t>2018 год</a:t>
                      </a: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Cambria" panose="02040503050406030204" pitchFamily="18" charset="0"/>
                        </a:rPr>
                        <a:t>2019 год</a:t>
                      </a: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669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Сотрудники МЧС России </a:t>
                      </a:r>
                      <a:endParaRPr lang="ru-RU" sz="26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Cambria" panose="02040503050406030204" pitchFamily="18" charset="0"/>
                        </a:rPr>
                        <a:t>1 027</a:t>
                      </a: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Cambria" panose="02040503050406030204" pitchFamily="18" charset="0"/>
                        </a:rPr>
                        <a:t>1 152</a:t>
                      </a: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Cambria" panose="02040503050406030204" pitchFamily="18" charset="0"/>
                        </a:rPr>
                        <a:t>1 216</a:t>
                      </a: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669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Члены семей</a:t>
                      </a:r>
                      <a:endParaRPr lang="ru-RU" sz="26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Cambria" panose="02040503050406030204" pitchFamily="18" charset="0"/>
                        </a:rPr>
                        <a:t>509</a:t>
                      </a:r>
                      <a:endParaRPr lang="ru-RU" sz="26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Cambria" panose="02040503050406030204" pitchFamily="18" charset="0"/>
                        </a:rPr>
                        <a:t>339</a:t>
                      </a:r>
                      <a:endParaRPr lang="ru-RU" sz="26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Cambria" panose="02040503050406030204" pitchFamily="18" charset="0"/>
                        </a:rPr>
                        <a:t>491</a:t>
                      </a:r>
                      <a:endParaRPr lang="ru-RU" sz="26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669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Коммерческие путёвки</a:t>
                      </a:r>
                      <a:endParaRPr lang="ru-RU" sz="26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Cambria" panose="02040503050406030204" pitchFamily="18" charset="0"/>
                        </a:rPr>
                        <a:t>881</a:t>
                      </a:r>
                      <a:endParaRPr lang="ru-RU" sz="26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Cambria" panose="02040503050406030204" pitchFamily="18" charset="0"/>
                        </a:rPr>
                        <a:t>1 068</a:t>
                      </a:r>
                      <a:endParaRPr lang="ru-RU" sz="26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Cambria" panose="02040503050406030204" pitchFamily="18" charset="0"/>
                        </a:rPr>
                        <a:t>1 084</a:t>
                      </a:r>
                      <a:endParaRPr lang="ru-RU" sz="26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3669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Cambria" panose="02040503050406030204" pitchFamily="18" charset="0"/>
                        </a:rPr>
                        <a:t>ИТОГО</a:t>
                      </a:r>
                      <a:endParaRPr lang="ru-RU" sz="26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Cambria" panose="02040503050406030204" pitchFamily="18" charset="0"/>
                        </a:rPr>
                        <a:t>2 417</a:t>
                      </a:r>
                      <a:endParaRPr lang="ru-RU" sz="26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Cambria" panose="02040503050406030204" pitchFamily="18" charset="0"/>
                        </a:rPr>
                        <a:t>2559</a:t>
                      </a:r>
                      <a:endParaRPr lang="ru-RU" sz="26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Cambria" panose="02040503050406030204" pitchFamily="18" charset="0"/>
                        </a:rPr>
                        <a:t>2 791</a:t>
                      </a:r>
                      <a:endParaRPr lang="ru-RU" sz="2600" b="1" dirty="0">
                        <a:latin typeface="Cambria" panose="02040503050406030204" pitchFamily="18" charset="0"/>
                      </a:endParaRPr>
                    </a:p>
                  </a:txBody>
                  <a:tcPr marL="99060" marR="9906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6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ФГБУ «СКССРЦ МЧС России»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дзаголовок 2"/>
          <p:cNvSpPr txBox="1">
            <a:spLocks/>
          </p:cNvSpPr>
          <p:nvPr/>
        </p:nvSpPr>
        <p:spPr>
          <a:xfrm>
            <a:off x="226112" y="686316"/>
            <a:ext cx="9380914" cy="303474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24-26 сентября 2019 года в г. Самара </a:t>
            </a: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Управление медико-психологического обеспечения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принимало участие в Методическом семинаре с руководящим составом служб тылового, технического и медицинского обеспечения главных управлений МЧС России по субъектам Российской Федерации, спасательных формирований и образовательных организаций. 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Даны указания территориальным органам по организации работы в новой организационно-штатной структуре. 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Даны указания по организации работы по списанию (передаче имеющейся медицинской техники (имущества) в субъекты Российской Федерации в соответствии с приказом МЧС России от 30.08.2019 № 446). 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Рассмотрены проблемные вопросы по организации медицинское обеспечения личного состава.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 descr="I:\ФОТОШОП\ОТКРЫТКИ\семинар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6" y="4076514"/>
            <a:ext cx="3034694" cy="2153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:\ФОТОШОП\ОТКРЫТКИ\семинар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45" y="4075905"/>
            <a:ext cx="2959847" cy="2128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ФОТОШОП\ОТКРЫТКИ\семинар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89" y="4078626"/>
            <a:ext cx="2995597" cy="2126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7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УЧАСТИЕ В МЕТОДИЧЕСКОМ СЕМИНАРЕ В Г. САМАРА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230373" y="706796"/>
            <a:ext cx="4722628" cy="5059925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       Гуманитарная акции в рамках реализации Федерального проекта «Борьба с сердечно-сосудистыми заболеваниями» проведенной выездными кардиологическими бригадами ФГБУ «НМИЦ ССХ им. А.Н. Бакулева».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       Мероприятия проходили в период с 24 по 29  октября 2019 года на базе ФГБУЗ «72 Центральная поликлиника МЧС России». Состояли из бесплатного скрининга сосудов (</a:t>
            </a:r>
            <a:r>
              <a:rPr lang="ru-RU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брахиоцефальных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), сердца, консультирования врачами–кардиологами на предмет выявления патологических изменений сердечно-сосудистой системы (атеросклеротических бляшек, патологии сердца и т.д.), последующего врачебного консультирования, выдачи заключения и рекомендаций, принятии решения по дальнейшей тактике лечения.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endParaRPr lang="ru-RU" sz="1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193" y="949836"/>
            <a:ext cx="2689364" cy="3781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23" y="2228404"/>
            <a:ext cx="2732000" cy="3781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loktev\Desktop\БУКЛЕТ\бакулев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28" y="1232529"/>
            <a:ext cx="1736995" cy="593626"/>
          </a:xfrm>
          <a:prstGeom prst="rect">
            <a:avLst/>
          </a:prstGeom>
          <a:ln>
            <a:noFill/>
          </a:ln>
          <a:effectLst>
            <a:glow rad="38100">
              <a:schemeClr val="bg2">
                <a:lumMod val="50000"/>
                <a:alpha val="21000"/>
              </a:schemeClr>
            </a:glow>
            <a:outerShdw sx="1000" sy="1000" algn="tl" rotWithShape="0">
              <a:srgbClr val="000000">
                <a:alpha val="94000"/>
              </a:srgbClr>
            </a:outerShdw>
            <a:softEdge rad="0"/>
          </a:effectLst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7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ОБСЛЕДОВАНИЕ ВРАЧАМИ ФГБУ «НМИЦ ССХ ИМ. А.Н.БАКУЛЕВА»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43" y="906485"/>
            <a:ext cx="3165271" cy="4457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8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82" y="1187135"/>
            <a:ext cx="3313548" cy="4668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44" y="1517160"/>
            <a:ext cx="3404322" cy="4662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одзаголовок 2"/>
          <p:cNvSpPr txBox="1">
            <a:spLocks/>
          </p:cNvSpPr>
          <p:nvPr/>
        </p:nvSpPr>
        <p:spPr>
          <a:xfrm>
            <a:off x="0" y="50831"/>
            <a:ext cx="9906000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НОРМАТИВНО-ПРАВОВАЯ РАБОТА УПРАВЛЕНИЯ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264929" y="670432"/>
            <a:ext cx="9304268" cy="5059925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Охват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контингента МЧС России (всех категорий), проходящих службу (работающих) в г. Москве и Московской области, членов их семей и пенсионеров, изъявивших желание на проведение обследования, составил 461 человек.</a:t>
            </a:r>
            <a:endParaRPr lang="ru-RU" sz="1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9783111"/>
              </p:ext>
            </p:extLst>
          </p:nvPr>
        </p:nvGraphicFramePr>
        <p:xfrm>
          <a:off x="180975" y="1600200"/>
          <a:ext cx="9545912" cy="453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6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ОБСЛЕДОВАНИЕ ВРАЧАМИ ФГБУ «НМИЦ ССХ ИМ. А.Н.БАКУЛЕВА»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982109" y="1147576"/>
            <a:ext cx="5047216" cy="1287039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Начальник медицинской службы – начальник медицинского пункта ФГКУ «Тульский СЦ МЧС России» – старший лейтенант медицинской службы </a:t>
            </a: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Чернов Кирилл Александрович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       </a:t>
            </a:r>
            <a:endParaRPr lang="ru-RU" sz="1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50" y="1021633"/>
            <a:ext cx="3528748" cy="4883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:\ФОТОШОП\ОТКРЫТКИ\madaly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 bwMode="auto">
          <a:xfrm>
            <a:off x="258690" y="1240708"/>
            <a:ext cx="685578" cy="121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I:\ФОТОШОП\ОТКРЫТКИ\madaly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7" r="33671"/>
          <a:stretch/>
        </p:blipFill>
        <p:spPr bwMode="auto">
          <a:xfrm>
            <a:off x="222117" y="2884529"/>
            <a:ext cx="706857" cy="121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I:\ФОТОШОП\ОТКРЫТКИ\madaly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9"/>
          <a:stretch/>
        </p:blipFill>
        <p:spPr bwMode="auto">
          <a:xfrm>
            <a:off x="216131" y="4505178"/>
            <a:ext cx="706857" cy="121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одзаголовок 2"/>
          <p:cNvSpPr txBox="1">
            <a:spLocks/>
          </p:cNvSpPr>
          <p:nvPr/>
        </p:nvSpPr>
        <p:spPr>
          <a:xfrm>
            <a:off x="982108" y="2806721"/>
            <a:ext cx="5047217" cy="1287039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Врач анестезиолог-реаниматолог отряда </a:t>
            </a:r>
            <a:r>
              <a:rPr lang="ru-RU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Центроспас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 МЧС России – </a:t>
            </a: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Белинский Виктор Владимирович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982109" y="4434705"/>
            <a:ext cx="5047216" cy="1287039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Заведующая отделом клинической неврологии медицины сна ФГБУ ВЦЭРМ им. А.М. Никифорова – врач-невролог </a:t>
            </a: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Тихомирова Ольга Викторовна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endParaRPr lang="ru-RU" sz="1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32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КОНКУРС НА ЗВАНИЕ «ЛУЧШИЙ ВРАЧ МЧС РОССИИ</a:t>
            </a:r>
            <a:r>
              <a:rPr lang="ru-RU" sz="2400" b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» В 2019 ГОДУ</a:t>
            </a:r>
            <a:endParaRPr lang="ru-RU" sz="2400" b="1" dirty="0">
              <a:solidFill>
                <a:srgbClr val="0033CC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3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944269" y="1099938"/>
            <a:ext cx="5132680" cy="1287039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Психолог группы кадровой и воспитательной работы ФГКУ «6 ОФПС по Красноярскому краю» старший лейтенант внутренней службы </a:t>
            </a: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Рева Екатерина Владимировна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       </a:t>
            </a:r>
            <a:endParaRPr lang="ru-RU" sz="1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944268" y="2654308"/>
            <a:ext cx="5132681" cy="1570477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Старший психолог-инспектор отдела кадров, воспитательной работы, профессиональной подготовки и психологического обеспечения ГУ МЧС России по Ростовской области капитан внутренней службы </a:t>
            </a:r>
            <a:r>
              <a:rPr lang="ru-RU" sz="18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Плужникова</a:t>
            </a: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 Юлия Сергеевна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944269" y="4519315"/>
            <a:ext cx="5132680" cy="1287039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Психолог отдела психологического сопровождения Крымского филиала ФКУ ЦЭПП МЧС России </a:t>
            </a:r>
            <a:r>
              <a:rPr lang="ru-RU" sz="18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Духина</a:t>
            </a: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 Елизавета Сергеевна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endParaRPr lang="ru-RU" sz="1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51" y="1021633"/>
            <a:ext cx="3528748" cy="4791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32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>
                <a:solidFill>
                  <a:srgbClr val="0033CC"/>
                </a:solidFill>
                <a:latin typeface="Cambria" panose="02040503050406030204" pitchFamily="18" charset="0"/>
              </a:rPr>
              <a:t>КОНКУРС НА ЗВАНИЕ «ЛУЧШИЙ </a:t>
            </a:r>
            <a:r>
              <a:rPr lang="ru-RU" sz="2200" b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ПСИХОЛОГ </a:t>
            </a:r>
            <a:r>
              <a:rPr lang="ru-RU" sz="2200" b="1" dirty="0">
                <a:solidFill>
                  <a:srgbClr val="0033CC"/>
                </a:solidFill>
                <a:latin typeface="Cambria" panose="02040503050406030204" pitchFamily="18" charset="0"/>
              </a:rPr>
              <a:t>МЧС РОССИИ</a:t>
            </a:r>
            <a:r>
              <a:rPr lang="ru-RU" sz="2200" b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» В 2019 ГОДУ</a:t>
            </a:r>
            <a:endParaRPr lang="ru-RU" sz="2200" b="1" dirty="0">
              <a:solidFill>
                <a:srgbClr val="0033CC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25" name="Picture 5" descr="I:\ФОТОШОП\ОТКРЫТКИ\madalya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 bwMode="auto">
          <a:xfrm>
            <a:off x="258690" y="1183558"/>
            <a:ext cx="685578" cy="121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I:\ФОТОШОП\ОТКРЫТКИ\madalya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7" r="33671"/>
          <a:stretch/>
        </p:blipFill>
        <p:spPr bwMode="auto">
          <a:xfrm>
            <a:off x="222117" y="2722604"/>
            <a:ext cx="706857" cy="121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I:\ФОТОШОП\ОТКРЫТКИ\madalya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9"/>
          <a:stretch/>
        </p:blipFill>
        <p:spPr bwMode="auto">
          <a:xfrm>
            <a:off x="216131" y="4619478"/>
            <a:ext cx="706857" cy="121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2329197" y="735828"/>
            <a:ext cx="7239999" cy="1742449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«</a:t>
            </a:r>
            <a:r>
              <a:rPr lang="ru-RU" sz="1750" i="1" dirty="0">
                <a:solidFill>
                  <a:schemeClr val="tx1"/>
                </a:solidFill>
                <a:latin typeface="Cambria" panose="02040503050406030204" pitchFamily="18" charset="0"/>
              </a:rPr>
              <a:t>Комплексная оценка состояния здоровья и профилактика заболеваемости спасателей МЧС России, работающих в неблагоприятных условиях Арктики</a:t>
            </a: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».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endParaRPr lang="ru-RU" sz="175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750" b="1" dirty="0">
                <a:solidFill>
                  <a:schemeClr val="tx1"/>
                </a:solidFill>
                <a:latin typeface="Cambria" panose="02040503050406030204" pitchFamily="18" charset="0"/>
              </a:rPr>
              <a:t>Заказчик</a:t>
            </a: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 – </a:t>
            </a:r>
            <a:r>
              <a:rPr lang="ru-RU" sz="1750" dirty="0">
                <a:solidFill>
                  <a:srgbClr val="0000FF"/>
                </a:solidFill>
                <a:latin typeface="Cambria" panose="02040503050406030204" pitchFamily="18" charset="0"/>
              </a:rPr>
              <a:t>Управление медико-психологического обеспечения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750" b="1" dirty="0">
                <a:solidFill>
                  <a:schemeClr val="tx1"/>
                </a:solidFill>
                <a:latin typeface="Cambria" panose="02040503050406030204" pitchFamily="18" charset="0"/>
              </a:rPr>
              <a:t>Исполнитель</a:t>
            </a: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 – </a:t>
            </a:r>
            <a:r>
              <a:rPr lang="ru-RU" sz="1750" dirty="0">
                <a:solidFill>
                  <a:srgbClr val="0000FF"/>
                </a:solidFill>
                <a:latin typeface="Cambria" panose="02040503050406030204" pitchFamily="18" charset="0"/>
              </a:rPr>
              <a:t>ФГБУ ВЦЭРМ им. А.М. Никифорова МЧС России</a:t>
            </a: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endParaRPr lang="ru-RU" sz="175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       </a:t>
            </a:r>
            <a:endParaRPr lang="ru-RU" sz="175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6" y="2815336"/>
            <a:ext cx="2057826" cy="1299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7" y="4432103"/>
            <a:ext cx="2057826" cy="1577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6" y="780053"/>
            <a:ext cx="2057826" cy="1699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2329197" y="2726056"/>
            <a:ext cx="7239999" cy="1560528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«</a:t>
            </a:r>
            <a:r>
              <a:rPr lang="ru-RU" sz="1750" i="1" dirty="0">
                <a:solidFill>
                  <a:schemeClr val="tx1"/>
                </a:solidFill>
                <a:latin typeface="Cambria" panose="02040503050406030204" pitchFamily="18" charset="0"/>
              </a:rPr>
              <a:t>Исследования индивидуального </a:t>
            </a:r>
            <a:r>
              <a:rPr lang="ru-RU" sz="1750" i="1" dirty="0" err="1">
                <a:solidFill>
                  <a:schemeClr val="tx1"/>
                </a:solidFill>
                <a:latin typeface="Cambria" panose="02040503050406030204" pitchFamily="18" charset="0"/>
              </a:rPr>
              <a:t>детоксикационного</a:t>
            </a:r>
            <a:r>
              <a:rPr lang="ru-RU" sz="1750" i="1" dirty="0">
                <a:solidFill>
                  <a:schemeClr val="tx1"/>
                </a:solidFill>
                <a:latin typeface="Cambria" panose="02040503050406030204" pitchFamily="18" charset="0"/>
              </a:rPr>
              <a:t> потенциала организма сотрудников ФПЧ ГПС МЧС России</a:t>
            </a: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».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endParaRPr lang="ru-RU" sz="175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750" b="1" dirty="0">
                <a:solidFill>
                  <a:schemeClr val="tx1"/>
                </a:solidFill>
                <a:latin typeface="Cambria" panose="02040503050406030204" pitchFamily="18" charset="0"/>
              </a:rPr>
              <a:t>Заказчик</a:t>
            </a: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 – </a:t>
            </a:r>
            <a:r>
              <a:rPr lang="ru-RU" sz="1750" dirty="0">
                <a:solidFill>
                  <a:srgbClr val="0000FF"/>
                </a:solidFill>
                <a:latin typeface="Cambria" panose="02040503050406030204" pitchFamily="18" charset="0"/>
              </a:rPr>
              <a:t>Управление медико-психологического обеспечения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750" b="1" dirty="0">
                <a:solidFill>
                  <a:schemeClr val="tx1"/>
                </a:solidFill>
                <a:latin typeface="Cambria" panose="02040503050406030204" pitchFamily="18" charset="0"/>
              </a:rPr>
              <a:t>Исполнитель</a:t>
            </a: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 – </a:t>
            </a:r>
            <a:r>
              <a:rPr lang="ru-RU" sz="1750" dirty="0">
                <a:solidFill>
                  <a:srgbClr val="0000FF"/>
                </a:solidFill>
                <a:latin typeface="Cambria" panose="02040503050406030204" pitchFamily="18" charset="0"/>
              </a:rPr>
              <a:t>ФГБУ ВЦЭРМ им. А.М. Никифорова МЧС России</a:t>
            </a: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endParaRPr lang="ru-RU" sz="175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       </a:t>
            </a:r>
            <a:endParaRPr lang="ru-RU" sz="175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2329197" y="4305791"/>
            <a:ext cx="7239999" cy="1560528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«</a:t>
            </a:r>
            <a:r>
              <a:rPr lang="ru-RU" sz="1750" i="1" dirty="0">
                <a:solidFill>
                  <a:schemeClr val="tx1"/>
                </a:solidFill>
                <a:latin typeface="Cambria" panose="02040503050406030204" pitchFamily="18" charset="0"/>
              </a:rPr>
              <a:t>Обоснование методов раннего выявления неинфекционных заболеваний, соматических заболеваний, оценки и коррекции нарушений гемостаза и минерального обмена у сотрудников МЧС России</a:t>
            </a:r>
            <a:r>
              <a:rPr lang="ru-RU" sz="1750" dirty="0" smtClean="0">
                <a:solidFill>
                  <a:schemeClr val="tx1"/>
                </a:solidFill>
                <a:latin typeface="Cambria" panose="02040503050406030204" pitchFamily="18" charset="0"/>
              </a:rPr>
              <a:t>».</a:t>
            </a:r>
            <a:endParaRPr lang="ru-RU" sz="175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750" b="1" dirty="0">
                <a:solidFill>
                  <a:schemeClr val="tx1"/>
                </a:solidFill>
                <a:latin typeface="Cambria" panose="02040503050406030204" pitchFamily="18" charset="0"/>
              </a:rPr>
              <a:t>Заказчик</a:t>
            </a: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 – </a:t>
            </a:r>
            <a:r>
              <a:rPr lang="ru-RU" sz="1750" dirty="0">
                <a:solidFill>
                  <a:srgbClr val="0000FF"/>
                </a:solidFill>
                <a:latin typeface="Cambria" panose="02040503050406030204" pitchFamily="18" charset="0"/>
              </a:rPr>
              <a:t>Департамент гражданской обороны и защиты населения МЧС России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750" b="1" dirty="0">
                <a:solidFill>
                  <a:schemeClr val="tx1"/>
                </a:solidFill>
                <a:latin typeface="Cambria" panose="02040503050406030204" pitchFamily="18" charset="0"/>
              </a:rPr>
              <a:t>Исполнитель</a:t>
            </a: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 – </a:t>
            </a:r>
            <a:r>
              <a:rPr lang="ru-RU" sz="1750" dirty="0">
                <a:solidFill>
                  <a:srgbClr val="0000FF"/>
                </a:solidFill>
                <a:latin typeface="Cambria" panose="02040503050406030204" pitchFamily="18" charset="0"/>
              </a:rPr>
              <a:t>ФГБУ ВЦЭРМ им. А.М. Никифорова МЧС России</a:t>
            </a: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endParaRPr lang="ru-RU" sz="175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750" dirty="0">
                <a:solidFill>
                  <a:schemeClr val="tx1"/>
                </a:solidFill>
                <a:latin typeface="Cambria" panose="02040503050406030204" pitchFamily="18" charset="0"/>
              </a:rPr>
              <a:t>       </a:t>
            </a:r>
            <a:endParaRPr lang="ru-RU" sz="175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30426" y="2628405"/>
            <a:ext cx="9338770" cy="228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30426" y="4259288"/>
            <a:ext cx="933877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33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НАУЧНО-ИССЛЕДОВАТЕЛЬСКИЕ РАБОТЫ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1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дзаголовок 2"/>
          <p:cNvSpPr txBox="1">
            <a:spLocks/>
          </p:cNvSpPr>
          <p:nvPr/>
        </p:nvSpPr>
        <p:spPr>
          <a:xfrm>
            <a:off x="241891" y="630009"/>
            <a:ext cx="9350345" cy="6862609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325" indent="-402325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ru-RU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Организация проведения </a:t>
            </a:r>
            <a:r>
              <a:rPr lang="ru-RU" sz="1700" b="1" dirty="0">
                <a:solidFill>
                  <a:schemeClr val="tx1"/>
                </a:solidFill>
                <a:latin typeface="Cambria" panose="02040503050406030204" pitchFamily="18" charset="0"/>
              </a:rPr>
              <a:t>углубленного медицинского обследования (диспансеризации) личного состава МЧС России в 2020 </a:t>
            </a:r>
            <a:r>
              <a:rPr lang="ru-RU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году</a:t>
            </a:r>
            <a:r>
              <a:rPr lang="ru-RU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ru-RU" sz="17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02325" lvl="0" indent="-402325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ru-RU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Организация контроля </a:t>
            </a:r>
            <a:r>
              <a:rPr lang="ru-RU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внедрения результатов НИР – 2019 года </a:t>
            </a:r>
            <a:r>
              <a:rPr lang="ru-RU" sz="17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(«Исследования индивидуального </a:t>
            </a:r>
            <a:r>
              <a:rPr lang="ru-RU" sz="1700" i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детоксикационного</a:t>
            </a:r>
            <a:r>
              <a:rPr lang="ru-RU" sz="17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потенциала организма сотрудников ФПС ГПС МЧС России», «Обоснование методов раннего выявления неинфекционных заболеваний, соматических заболеваний, оценки и коррекции нарушений гемостаза и минерального обмена у сотрудников МЧС России»)</a:t>
            </a:r>
            <a:r>
              <a:rPr lang="ru-RU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</a:p>
          <a:p>
            <a:pPr marL="402325" lvl="0" indent="-402325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ru-RU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Завершение переходящей НИР 2019-2020 года </a:t>
            </a:r>
            <a:r>
              <a:rPr lang="ru-RU" sz="17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1700" b="1" i="1" dirty="0">
                <a:solidFill>
                  <a:prstClr val="black"/>
                </a:solidFill>
                <a:latin typeface="Cambria" panose="02040503050406030204" pitchFamily="18" charset="0"/>
                <a:cs typeface="Arial" charset="0"/>
              </a:rPr>
              <a:t>«Комплексная оценка состояния здоровья и профилактика заболеваемости спасателей МЧС России, работающих в неблагоприятных условиях Арктики</a:t>
            </a:r>
            <a:r>
              <a:rPr lang="ru-RU" sz="1700" b="1" i="1" dirty="0" smtClean="0">
                <a:solidFill>
                  <a:prstClr val="black"/>
                </a:solidFill>
                <a:latin typeface="Cambria" panose="02040503050406030204" pitchFamily="18" charset="0"/>
                <a:cs typeface="Arial" charset="0"/>
              </a:rPr>
              <a:t>»</a:t>
            </a:r>
            <a:r>
              <a:rPr lang="ru-RU" sz="1700" i="1" dirty="0" smtClean="0">
                <a:solidFill>
                  <a:prstClr val="black"/>
                </a:solidFill>
                <a:latin typeface="Cambria" panose="02040503050406030204" pitchFamily="18" charset="0"/>
                <a:cs typeface="Arial" charset="0"/>
              </a:rPr>
              <a:t>)</a:t>
            </a:r>
            <a:endParaRPr lang="ru-RU" sz="1700" i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02325" indent="-402325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ru-RU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Актуализация </a:t>
            </a:r>
            <a:r>
              <a:rPr lang="ru-RU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номенклатуры и норм накопления в государственном материальном резерве лекарственных средств и материалов</a:t>
            </a:r>
            <a:r>
              <a:rPr lang="ru-RU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включая дезинфекционные средства закрепленные за МЧС России;</a:t>
            </a:r>
          </a:p>
          <a:p>
            <a:pPr marL="402325" indent="-402325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ru-RU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Продолжение </a:t>
            </a: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работы по получению </a:t>
            </a:r>
            <a:r>
              <a:rPr lang="ru-RU" sz="1700" b="1" dirty="0">
                <a:solidFill>
                  <a:schemeClr val="tx1"/>
                </a:solidFill>
                <a:latin typeface="Cambria" panose="02040503050406030204" pitchFamily="18" charset="0"/>
              </a:rPr>
              <a:t>лицензии на осуществление медицинской и фармацевтической деятельности в учреждениях МЧС России</a:t>
            </a: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</a:p>
          <a:p>
            <a:pPr marL="402325" indent="-402325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ru-RU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Организация и </a:t>
            </a:r>
            <a:r>
              <a:rPr lang="ru-RU" sz="17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проведение учебно-методического сбора </a:t>
            </a:r>
            <a:r>
              <a:rPr lang="ru-RU" sz="1700" b="1" dirty="0">
                <a:solidFill>
                  <a:schemeClr val="tx1"/>
                </a:solidFill>
                <a:latin typeface="Cambria" panose="02040503050406030204" pitchFamily="18" charset="0"/>
              </a:rPr>
              <a:t>должностных лиц подразделений медицинской службы</a:t>
            </a: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 территориальных органов, медицинских организаций, спасательных воинских формирований и учреждений МЧС России;</a:t>
            </a:r>
          </a:p>
          <a:p>
            <a:pPr marL="402325" indent="-402325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Проведения </a:t>
            </a:r>
            <a:r>
              <a:rPr lang="ru-RU" sz="1700" b="1" dirty="0">
                <a:solidFill>
                  <a:schemeClr val="tx1"/>
                </a:solidFill>
                <a:latin typeface="Cambria" panose="02040503050406030204" pitchFamily="18" charset="0"/>
              </a:rPr>
              <a:t>ведомственного контроля качества и безопасности медицинской деятельности</a:t>
            </a: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;</a:t>
            </a:r>
          </a:p>
          <a:p>
            <a:pPr marL="402325" indent="-402325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Проработка с </a:t>
            </a:r>
            <a:r>
              <a:rPr lang="ru-RU" sz="1700" b="1" dirty="0">
                <a:solidFill>
                  <a:schemeClr val="tx1"/>
                </a:solidFill>
                <a:latin typeface="Cambria" panose="02040503050406030204" pitchFamily="18" charset="0"/>
              </a:rPr>
              <a:t>медицинскими службами Минобороны и МВД России проблемных вопросов по организации медицинского обеспечения личного состава</a:t>
            </a:r>
            <a:r>
              <a:rPr lang="ru-RU" sz="1700" dirty="0">
                <a:solidFill>
                  <a:schemeClr val="tx1"/>
                </a:solidFill>
                <a:latin typeface="Cambria" panose="02040503050406030204" pitchFamily="18" charset="0"/>
              </a:rPr>
              <a:t> в ведомственных лечебных </a:t>
            </a:r>
            <a:r>
              <a:rPr lang="ru-RU" sz="17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заведениях.</a:t>
            </a:r>
            <a:endParaRPr lang="ru-RU" sz="17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6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ОСНОВНЫЕ МЕРОПРИЯТИЯ И ЗАДАЧИ НА 2020 ГОД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6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241891" y="738897"/>
            <a:ext cx="9392432" cy="5115175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ЗАВЕРШИТЬ РАБОТУ ПО РАЗРАБОТКЕ НОРМАТИВНЫХ ПРАВОВЫХ АКТОВ: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Проекта постановления Правительства Российской Федерации по </a:t>
            </a: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внесению изменений в постановление Правительства Российской Федерации от 31 декабря 2004 года № 911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 «О порядке оказания медицинской помощи, санаторно-курортного обеспечения и осуществления отдельных выплат некоторым категориям военнослужащих, сотрудников правоохранительных органов и членам их семей, а также отдельным категориям граждан, уволенных с военной службы»;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Проекта приказа МЧС России «О порядке оказания медицинской помощи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 сотрудникам федеральной противопожарной службы Государственной противопожарной службы, военнослужащим спасательных воинских формирований и иным категориям граждан Министерства Российской Федерации по делам гражданской обороны, чрезвычайным ситуациям и ликвидации последствий стихийных бедствий»;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Проекта приказа МЧС России «О медико-психологической реабилитации 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военнослужащих спасательных воинских формирований и сотрудников федеральной противопожарной службы государственной противопожарной службы МЧС России»;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/>
                </a:solidFill>
                <a:latin typeface="Cambria" panose="02040503050406030204" pitchFamily="18" charset="0"/>
              </a:rPr>
              <a:t>Проекта приказа МЧС России «Об утверждении порядка направления на медицинскую реабилитацию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, оздоровительный отдых и санаторно-курортное лечение в медицинские учреждения МЧС России».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6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ОСНОВНЫЕ МЕРОПРИЯТИЯ И ЗАДАЧИ НА 2020 ГОД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7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-32676" y="0"/>
            <a:ext cx="10055622" cy="685800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31000">
                <a:srgbClr val="004D84"/>
              </a:gs>
              <a:gs pos="62000">
                <a:srgbClr val="0072C3"/>
              </a:gs>
              <a:gs pos="83000">
                <a:srgbClr val="005694"/>
              </a:gs>
              <a:gs pos="100000">
                <a:srgbClr val="0070C0"/>
              </a:gs>
            </a:gsLst>
            <a:lin ang="27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7282" tIns="53641" rIns="107282" bIns="53641"/>
          <a:lstStyle/>
          <a:p>
            <a:pPr algn="ctr" defTabSz="912681"/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3442" y="930574"/>
            <a:ext cx="3710764" cy="4466759"/>
          </a:xfrm>
          <a:prstGeom prst="rect">
            <a:avLst/>
          </a:prstGeom>
          <a:effectLst>
            <a:outerShdw blurRad="50800" dist="38100" dir="1704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-32675" y="6402465"/>
            <a:ext cx="10055622" cy="282222"/>
            <a:chOff x="0" y="6404550"/>
            <a:chExt cx="9144000" cy="4572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56950"/>
              <a:ext cx="9144000" cy="152400"/>
            </a:xfrm>
            <a:prstGeom prst="rect">
              <a:avLst/>
            </a:prstGeom>
            <a:gradFill>
              <a:gsLst>
                <a:gs pos="0">
                  <a:srgbClr val="00B0F0"/>
                </a:gs>
                <a:gs pos="75000">
                  <a:schemeClr val="tx2"/>
                </a:gs>
                <a:gs pos="50000">
                  <a:srgbClr val="0084CF"/>
                </a:gs>
                <a:gs pos="25000">
                  <a:schemeClr val="tx2"/>
                </a:gs>
                <a:gs pos="100000">
                  <a:srgbClr val="00B0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51"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6404550"/>
              <a:ext cx="9144000" cy="152400"/>
            </a:xfrm>
            <a:prstGeom prst="rect">
              <a:avLst/>
            </a:prstGeom>
            <a:gradFill>
              <a:gsLst>
                <a:gs pos="75000">
                  <a:schemeClr val="accent6">
                    <a:lumMod val="75000"/>
                  </a:schemeClr>
                </a:gs>
                <a:gs pos="0">
                  <a:srgbClr val="FFC000"/>
                </a:gs>
                <a:gs pos="50000">
                  <a:srgbClr val="FFC000"/>
                </a:gs>
                <a:gs pos="2500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51"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6709350"/>
              <a:ext cx="9144000" cy="152400"/>
            </a:xfrm>
            <a:prstGeom prst="rect">
              <a:avLst/>
            </a:prstGeom>
            <a:gradFill>
              <a:gsLst>
                <a:gs pos="75000">
                  <a:schemeClr val="accent6">
                    <a:lumMod val="75000"/>
                  </a:schemeClr>
                </a:gs>
                <a:gs pos="0">
                  <a:srgbClr val="FFC000"/>
                </a:gs>
                <a:gs pos="50000">
                  <a:srgbClr val="FFC000"/>
                </a:gs>
                <a:gs pos="2500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51">
                <a:defRPr/>
              </a:pPr>
              <a:endParaRPr lang="ru-RU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8905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8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43" y="906485"/>
            <a:ext cx="3165271" cy="4273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582" y="1187135"/>
            <a:ext cx="3293404" cy="4628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43" y="1517159"/>
            <a:ext cx="3388253" cy="4771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одзаголовок 2"/>
          <p:cNvSpPr txBox="1">
            <a:spLocks/>
          </p:cNvSpPr>
          <p:nvPr/>
        </p:nvSpPr>
        <p:spPr>
          <a:xfrm>
            <a:off x="0" y="50831"/>
            <a:ext cx="9906000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НОРМАТИВНО-ПРАВОВАЯ РАБОТА УПРАВЛЕНИЯ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2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Подзаголовок 2"/>
          <p:cNvSpPr txBox="1">
            <a:spLocks/>
          </p:cNvSpPr>
          <p:nvPr/>
        </p:nvSpPr>
        <p:spPr>
          <a:xfrm>
            <a:off x="0" y="50831"/>
            <a:ext cx="9906000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СТРУКТУРА МЕДИЦИНСКОЙ СЛУЖБЫ МЧС РОССИИ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66178" y="680085"/>
            <a:ext cx="4774594" cy="234315"/>
          </a:xfrm>
          <a:prstGeom prst="rect">
            <a:avLst/>
          </a:prstGeom>
          <a:gradFill>
            <a:gsLst>
              <a:gs pos="54000">
                <a:schemeClr val="bg2">
                  <a:lumMod val="50000"/>
                </a:schemeClr>
              </a:gs>
              <a:gs pos="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300" b="1" dirty="0">
                <a:solidFill>
                  <a:srgbClr val="FFFF00"/>
                </a:solidFill>
                <a:latin typeface="Cambria" panose="02040503050406030204" pitchFamily="18" charset="0"/>
              </a:rPr>
              <a:t>Управление медико-психологического обеспечения</a:t>
            </a:r>
          </a:p>
        </p:txBody>
      </p:sp>
      <p:cxnSp>
        <p:nvCxnSpPr>
          <p:cNvPr id="5" name="Прямая соединительная линия 4"/>
          <p:cNvCxnSpPr>
            <a:stCxn id="3" idx="2"/>
          </p:cNvCxnSpPr>
          <p:nvPr/>
        </p:nvCxnSpPr>
        <p:spPr>
          <a:xfrm>
            <a:off x="4853475" y="914400"/>
            <a:ext cx="0" cy="19409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15919" y="1776518"/>
            <a:ext cx="1960556" cy="402168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ФГБУ «ВЦЭРМ им. А.М. Никифорова МЧС России»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15920" y="2321771"/>
            <a:ext cx="1960555" cy="375180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ФГБУЗ «72 Центральная поликлиника МЧС России»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15919" y="2821092"/>
            <a:ext cx="1960556" cy="407460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ФГБУ «СКССРЦ </a:t>
            </a:r>
            <a:r>
              <a:rPr lang="ru-RU" sz="1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МЧС </a:t>
            </a:r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России»</a:t>
            </a:r>
          </a:p>
        </p:txBody>
      </p:sp>
      <p:cxnSp>
        <p:nvCxnSpPr>
          <p:cNvPr id="49" name="Соединительная линия уступом 48"/>
          <p:cNvCxnSpPr>
            <a:endCxn id="47" idx="1"/>
          </p:cNvCxnSpPr>
          <p:nvPr/>
        </p:nvCxnSpPr>
        <p:spPr>
          <a:xfrm rot="16200000" flipH="1">
            <a:off x="-424551" y="2284352"/>
            <a:ext cx="1352022" cy="128917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>
            <a:stCxn id="45" idx="1"/>
          </p:cNvCxnSpPr>
          <p:nvPr/>
        </p:nvCxnSpPr>
        <p:spPr>
          <a:xfrm flipH="1">
            <a:off x="187005" y="1977602"/>
            <a:ext cx="12891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46" idx="1"/>
          </p:cNvCxnSpPr>
          <p:nvPr/>
        </p:nvCxnSpPr>
        <p:spPr>
          <a:xfrm flipH="1">
            <a:off x="187004" y="2509361"/>
            <a:ext cx="12891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47" idx="1"/>
          </p:cNvCxnSpPr>
          <p:nvPr/>
        </p:nvCxnSpPr>
        <p:spPr>
          <a:xfrm flipH="1">
            <a:off x="187003" y="3024822"/>
            <a:ext cx="12891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2599197" y="1776518"/>
            <a:ext cx="1943544" cy="402169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Поликлиника 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АГЗ МЧС России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599199" y="2308343"/>
            <a:ext cx="1943542" cy="366713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Поликлиника </a:t>
            </a:r>
            <a:endParaRPr lang="ru-RU" sz="1000" b="1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АГПС МЧС </a:t>
            </a:r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России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599199" y="2812744"/>
            <a:ext cx="1943541" cy="530227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Медицинская служба 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Санкт-Петербургского УГПС МЧС России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2599200" y="5748361"/>
            <a:ext cx="1943541" cy="404284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Медицинское отделение Воронежского института </a:t>
            </a:r>
          </a:p>
        </p:txBody>
      </p:sp>
      <p:cxnSp>
        <p:nvCxnSpPr>
          <p:cNvPr id="88" name="Соединительная линия уступом 87"/>
          <p:cNvCxnSpPr>
            <a:endCxn id="87" idx="1"/>
          </p:cNvCxnSpPr>
          <p:nvPr/>
        </p:nvCxnSpPr>
        <p:spPr>
          <a:xfrm rot="16200000" flipH="1">
            <a:off x="333399" y="3684702"/>
            <a:ext cx="4402688" cy="128913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84" idx="1"/>
          </p:cNvCxnSpPr>
          <p:nvPr/>
        </p:nvCxnSpPr>
        <p:spPr>
          <a:xfrm flipH="1">
            <a:off x="2470283" y="1977603"/>
            <a:ext cx="12891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85" idx="1"/>
          </p:cNvCxnSpPr>
          <p:nvPr/>
        </p:nvCxnSpPr>
        <p:spPr>
          <a:xfrm flipH="1">
            <a:off x="2470285" y="2491700"/>
            <a:ext cx="12891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86" idx="1"/>
          </p:cNvCxnSpPr>
          <p:nvPr/>
        </p:nvCxnSpPr>
        <p:spPr>
          <a:xfrm flipH="1">
            <a:off x="2470287" y="3077858"/>
            <a:ext cx="12891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2599198" y="4228531"/>
            <a:ext cx="1943541" cy="365128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Медицинская часть Сибирской ПСА МЧС России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2599196" y="4733187"/>
            <a:ext cx="1943545" cy="395607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Медицинская часть Уральского ГПС МЧС России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2599199" y="5263084"/>
            <a:ext cx="1943539" cy="353344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Поликлиника Ивановской ПСА ГПС МЧС России </a:t>
            </a:r>
          </a:p>
        </p:txBody>
      </p:sp>
      <p:cxnSp>
        <p:nvCxnSpPr>
          <p:cNvPr id="95" name="Прямая соединительная линия 94"/>
          <p:cNvCxnSpPr>
            <a:stCxn id="92" idx="1"/>
          </p:cNvCxnSpPr>
          <p:nvPr/>
        </p:nvCxnSpPr>
        <p:spPr>
          <a:xfrm flipH="1">
            <a:off x="2470284" y="4411095"/>
            <a:ext cx="12891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stCxn id="93" idx="1"/>
          </p:cNvCxnSpPr>
          <p:nvPr/>
        </p:nvCxnSpPr>
        <p:spPr>
          <a:xfrm flipH="1">
            <a:off x="2470284" y="4930991"/>
            <a:ext cx="12891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94" idx="1"/>
          </p:cNvCxnSpPr>
          <p:nvPr/>
        </p:nvCxnSpPr>
        <p:spPr>
          <a:xfrm flipH="1">
            <a:off x="2470283" y="5439756"/>
            <a:ext cx="12891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2599197" y="3482248"/>
            <a:ext cx="1943543" cy="599863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Отдел медицинского сопровождения Дальневосточной ПСА </a:t>
            </a:r>
          </a:p>
        </p:txBody>
      </p:sp>
      <p:cxnSp>
        <p:nvCxnSpPr>
          <p:cNvPr id="149" name="Прямая соединительная линия 148"/>
          <p:cNvCxnSpPr>
            <a:stCxn id="117" idx="1"/>
          </p:cNvCxnSpPr>
          <p:nvPr/>
        </p:nvCxnSpPr>
        <p:spPr>
          <a:xfrm flipH="1">
            <a:off x="2470283" y="3782180"/>
            <a:ext cx="12891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Прямоугольник 159"/>
          <p:cNvSpPr/>
          <p:nvPr/>
        </p:nvSpPr>
        <p:spPr>
          <a:xfrm>
            <a:off x="4971188" y="1776519"/>
            <a:ext cx="2576930" cy="506424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Служба аэромобильного госпиталя и организации медицинской помощи при ЧС отряда </a:t>
            </a:r>
            <a:r>
              <a:rPr lang="ru-RU" sz="10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Центроспас</a:t>
            </a:r>
            <a:endParaRPr lang="ru-RU" sz="10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4974828" y="5477042"/>
            <a:ext cx="2576923" cy="328221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Медицинские пункты Специальных управлений ФПС</a:t>
            </a:r>
            <a:endParaRPr lang="ru-RU" sz="10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64" name="Соединительная линия уступом 163"/>
          <p:cNvCxnSpPr>
            <a:endCxn id="161" idx="1"/>
          </p:cNvCxnSpPr>
          <p:nvPr/>
        </p:nvCxnSpPr>
        <p:spPr>
          <a:xfrm rot="16200000" flipH="1">
            <a:off x="2688549" y="3769396"/>
            <a:ext cx="4439621" cy="132936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>
            <a:stCxn id="160" idx="1"/>
          </p:cNvCxnSpPr>
          <p:nvPr/>
        </p:nvCxnSpPr>
        <p:spPr>
          <a:xfrm flipH="1">
            <a:off x="4842256" y="2029731"/>
            <a:ext cx="12893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Прямоугольник 173"/>
          <p:cNvSpPr/>
          <p:nvPr/>
        </p:nvSpPr>
        <p:spPr>
          <a:xfrm>
            <a:off x="4971186" y="2396464"/>
            <a:ext cx="2576924" cy="198241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Медицинский центр Ногинского СЦ </a:t>
            </a:r>
          </a:p>
        </p:txBody>
      </p:sp>
      <p:cxnSp>
        <p:nvCxnSpPr>
          <p:cNvPr id="175" name="Прямая соединительная линия 174"/>
          <p:cNvCxnSpPr>
            <a:stCxn id="174" idx="1"/>
          </p:cNvCxnSpPr>
          <p:nvPr/>
        </p:nvCxnSpPr>
        <p:spPr>
          <a:xfrm flipH="1">
            <a:off x="4842256" y="2495585"/>
            <a:ext cx="12893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Прямоугольник 185"/>
          <p:cNvSpPr/>
          <p:nvPr/>
        </p:nvSpPr>
        <p:spPr>
          <a:xfrm>
            <a:off x="4971185" y="2705898"/>
            <a:ext cx="2576924" cy="345436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Медико-спасательное управление ЦСООР «Лидер»</a:t>
            </a:r>
          </a:p>
        </p:txBody>
      </p:sp>
      <p:cxnSp>
        <p:nvCxnSpPr>
          <p:cNvPr id="187" name="Прямая соединительная линия 186"/>
          <p:cNvCxnSpPr>
            <a:stCxn id="186" idx="1"/>
          </p:cNvCxnSpPr>
          <p:nvPr/>
        </p:nvCxnSpPr>
        <p:spPr>
          <a:xfrm flipH="1">
            <a:off x="4842256" y="2878616"/>
            <a:ext cx="12892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Прямоугольник 187"/>
          <p:cNvSpPr/>
          <p:nvPr/>
        </p:nvSpPr>
        <p:spPr>
          <a:xfrm>
            <a:off x="4971185" y="3165629"/>
            <a:ext cx="2576922" cy="236203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Медицинские службы СЦ (8) и АСЦ (5)</a:t>
            </a:r>
          </a:p>
        </p:txBody>
      </p:sp>
      <p:sp>
        <p:nvSpPr>
          <p:cNvPr id="190" name="Прямоугольник 189"/>
          <p:cNvSpPr/>
          <p:nvPr/>
        </p:nvSpPr>
        <p:spPr>
          <a:xfrm>
            <a:off x="4971197" y="3900639"/>
            <a:ext cx="2576922" cy="492390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Медицинские службы поисково-спасательных отрядов (9) и их филиалов (35)</a:t>
            </a:r>
          </a:p>
        </p:txBody>
      </p:sp>
      <p:sp>
        <p:nvSpPr>
          <p:cNvPr id="194" name="Прямоугольник 193"/>
          <p:cNvSpPr/>
          <p:nvPr/>
        </p:nvSpPr>
        <p:spPr>
          <a:xfrm>
            <a:off x="4971188" y="5000689"/>
            <a:ext cx="2576930" cy="358445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Медицинская служба ВГСЧ и его филиалов (12)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4971174" y="3526672"/>
            <a:ext cx="2576933" cy="248182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Медицинская служба Рузского ЦОПУ</a:t>
            </a:r>
          </a:p>
        </p:txBody>
      </p:sp>
      <p:cxnSp>
        <p:nvCxnSpPr>
          <p:cNvPr id="197" name="Прямая соединительная линия 196"/>
          <p:cNvCxnSpPr>
            <a:stCxn id="196" idx="1"/>
          </p:cNvCxnSpPr>
          <p:nvPr/>
        </p:nvCxnSpPr>
        <p:spPr>
          <a:xfrm flipH="1">
            <a:off x="4842256" y="3650763"/>
            <a:ext cx="12891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>
            <a:stCxn id="188" idx="1"/>
          </p:cNvCxnSpPr>
          <p:nvPr/>
        </p:nvCxnSpPr>
        <p:spPr>
          <a:xfrm flipH="1">
            <a:off x="4842256" y="3283731"/>
            <a:ext cx="12892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>
            <a:stCxn id="190" idx="1"/>
          </p:cNvCxnSpPr>
          <p:nvPr/>
        </p:nvCxnSpPr>
        <p:spPr>
          <a:xfrm flipH="1">
            <a:off x="4853475" y="4146834"/>
            <a:ext cx="11772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>
            <a:stCxn id="194" idx="1"/>
          </p:cNvCxnSpPr>
          <p:nvPr/>
        </p:nvCxnSpPr>
        <p:spPr>
          <a:xfrm flipH="1" flipV="1">
            <a:off x="4842256" y="5179911"/>
            <a:ext cx="128932" cy="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6680" y="1265130"/>
            <a:ext cx="2169795" cy="400475"/>
          </a:xfrm>
          <a:prstGeom prst="rect">
            <a:avLst/>
          </a:prstGeom>
          <a:gradFill>
            <a:gsLst>
              <a:gs pos="54000">
                <a:schemeClr val="bg2">
                  <a:lumMod val="50000"/>
                </a:schemeClr>
              </a:gs>
              <a:gs pos="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FFFF00"/>
                </a:solidFill>
                <a:latin typeface="Cambria" panose="02040503050406030204" pitchFamily="18" charset="0"/>
              </a:rPr>
              <a:t>Лечебно-профилактические и </a:t>
            </a:r>
            <a:r>
              <a:rPr lang="ru-RU" sz="10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оздоровительные учреждения</a:t>
            </a:r>
            <a:endParaRPr lang="ru-RU" sz="10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91578" y="1105322"/>
            <a:ext cx="7534242" cy="31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20" idx="0"/>
          </p:cNvCxnSpPr>
          <p:nvPr/>
        </p:nvCxnSpPr>
        <p:spPr>
          <a:xfrm>
            <a:off x="1191577" y="1105322"/>
            <a:ext cx="1" cy="1598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29" idx="0"/>
          </p:cNvCxnSpPr>
          <p:nvPr/>
        </p:nvCxnSpPr>
        <p:spPr>
          <a:xfrm>
            <a:off x="3471237" y="1105322"/>
            <a:ext cx="0" cy="15981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30" idx="0"/>
          </p:cNvCxnSpPr>
          <p:nvPr/>
        </p:nvCxnSpPr>
        <p:spPr>
          <a:xfrm>
            <a:off x="6112780" y="1105322"/>
            <a:ext cx="0" cy="15980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31" idx="0"/>
          </p:cNvCxnSpPr>
          <p:nvPr/>
        </p:nvCxnSpPr>
        <p:spPr>
          <a:xfrm>
            <a:off x="8725820" y="1108498"/>
            <a:ext cx="0" cy="15663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399733" y="1265132"/>
            <a:ext cx="2143008" cy="400475"/>
          </a:xfrm>
          <a:prstGeom prst="rect">
            <a:avLst/>
          </a:prstGeom>
          <a:gradFill>
            <a:gsLst>
              <a:gs pos="54000">
                <a:schemeClr val="bg2">
                  <a:lumMod val="50000"/>
                </a:schemeClr>
              </a:gs>
              <a:gs pos="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FFFF00"/>
                </a:solidFill>
                <a:latin typeface="Cambria" panose="02040503050406030204" pitchFamily="18" charset="0"/>
              </a:rPr>
              <a:t>Медицинская служба образовательных учреждений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77452" y="1265131"/>
            <a:ext cx="2870655" cy="400476"/>
          </a:xfrm>
          <a:prstGeom prst="rect">
            <a:avLst/>
          </a:prstGeom>
          <a:gradFill>
            <a:gsLst>
              <a:gs pos="54000">
                <a:schemeClr val="bg2">
                  <a:lumMod val="50000"/>
                </a:schemeClr>
              </a:gs>
              <a:gs pos="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Медицинская служба территориальных органов и казённых учреждений</a:t>
            </a:r>
            <a:endParaRPr lang="ru-RU" sz="10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4971188" y="4521051"/>
            <a:ext cx="2576930" cy="339017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Медицинский центр Национального горноспасательного центра</a:t>
            </a:r>
          </a:p>
        </p:txBody>
      </p:sp>
      <p:cxnSp>
        <p:nvCxnSpPr>
          <p:cNvPr id="158" name="Прямая соединительная линия 157"/>
          <p:cNvCxnSpPr>
            <a:stCxn id="157" idx="1"/>
          </p:cNvCxnSpPr>
          <p:nvPr/>
        </p:nvCxnSpPr>
        <p:spPr>
          <a:xfrm flipH="1">
            <a:off x="4842256" y="4690560"/>
            <a:ext cx="12893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Прямоугольник 165"/>
          <p:cNvSpPr/>
          <p:nvPr/>
        </p:nvSpPr>
        <p:spPr>
          <a:xfrm>
            <a:off x="7906501" y="2172520"/>
            <a:ext cx="1866606" cy="335345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Дальневосточный филиал ЦЭПП МЧС России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7906501" y="5361680"/>
            <a:ext cx="1866598" cy="330421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Крымский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 филиал ЦЭПП МЧС России</a:t>
            </a:r>
          </a:p>
        </p:txBody>
      </p:sp>
      <p:cxnSp>
        <p:nvCxnSpPr>
          <p:cNvPr id="168" name="Соединительная линия уступом 167"/>
          <p:cNvCxnSpPr/>
          <p:nvPr/>
        </p:nvCxnSpPr>
        <p:spPr>
          <a:xfrm rot="5400000">
            <a:off x="5536228" y="3789185"/>
            <a:ext cx="4482740" cy="1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>
            <a:stCxn id="166" idx="1"/>
          </p:cNvCxnSpPr>
          <p:nvPr/>
        </p:nvCxnSpPr>
        <p:spPr>
          <a:xfrm flipH="1" flipV="1">
            <a:off x="7777591" y="2340192"/>
            <a:ext cx="128910" cy="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/>
          <p:cNvSpPr/>
          <p:nvPr/>
        </p:nvSpPr>
        <p:spPr>
          <a:xfrm>
            <a:off x="7906501" y="2607653"/>
            <a:ext cx="1866606" cy="347524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Сибирский филиал 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ЦЭПП МЧС России</a:t>
            </a:r>
          </a:p>
        </p:txBody>
      </p:sp>
      <p:cxnSp>
        <p:nvCxnSpPr>
          <p:cNvPr id="205" name="Прямая соединительная линия 204"/>
          <p:cNvCxnSpPr>
            <a:stCxn id="204" idx="1"/>
          </p:cNvCxnSpPr>
          <p:nvPr/>
        </p:nvCxnSpPr>
        <p:spPr>
          <a:xfrm flipH="1">
            <a:off x="7777595" y="2781415"/>
            <a:ext cx="12890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Прямоугольник 205"/>
          <p:cNvSpPr/>
          <p:nvPr/>
        </p:nvSpPr>
        <p:spPr>
          <a:xfrm>
            <a:off x="7906501" y="3056122"/>
            <a:ext cx="1866606" cy="322440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Уральский филиал 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ЦЭПП МЧС России</a:t>
            </a:r>
          </a:p>
        </p:txBody>
      </p:sp>
      <p:cxnSp>
        <p:nvCxnSpPr>
          <p:cNvPr id="207" name="Прямая соединительная линия 206"/>
          <p:cNvCxnSpPr>
            <a:stCxn id="206" idx="1"/>
          </p:cNvCxnSpPr>
          <p:nvPr/>
        </p:nvCxnSpPr>
        <p:spPr>
          <a:xfrm flipH="1">
            <a:off x="7777591" y="3217342"/>
            <a:ext cx="12891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Прямоугольник 207"/>
          <p:cNvSpPr/>
          <p:nvPr/>
        </p:nvSpPr>
        <p:spPr>
          <a:xfrm>
            <a:off x="7906501" y="3484857"/>
            <a:ext cx="1866606" cy="338984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Приволжский филиал ЦЭПП МЧС России</a:t>
            </a:r>
          </a:p>
        </p:txBody>
      </p:sp>
      <p:cxnSp>
        <p:nvCxnSpPr>
          <p:cNvPr id="209" name="Прямая соединительная линия 208"/>
          <p:cNvCxnSpPr>
            <a:stCxn id="208" idx="1"/>
          </p:cNvCxnSpPr>
          <p:nvPr/>
        </p:nvCxnSpPr>
        <p:spPr>
          <a:xfrm flipH="1">
            <a:off x="7777591" y="3654349"/>
            <a:ext cx="12891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Прямоугольник 209"/>
          <p:cNvSpPr/>
          <p:nvPr/>
        </p:nvSpPr>
        <p:spPr>
          <a:xfrm>
            <a:off x="7906501" y="3939283"/>
            <a:ext cx="1866606" cy="334371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Южный филиал 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ЦЭПП МЧС России</a:t>
            </a:r>
          </a:p>
        </p:txBody>
      </p:sp>
      <p:cxnSp>
        <p:nvCxnSpPr>
          <p:cNvPr id="211" name="Прямая соединительная линия 210"/>
          <p:cNvCxnSpPr>
            <a:stCxn id="210" idx="1"/>
          </p:cNvCxnSpPr>
          <p:nvPr/>
        </p:nvCxnSpPr>
        <p:spPr>
          <a:xfrm flipH="1">
            <a:off x="7777595" y="4106469"/>
            <a:ext cx="12890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Прямоугольник 211"/>
          <p:cNvSpPr/>
          <p:nvPr/>
        </p:nvSpPr>
        <p:spPr>
          <a:xfrm>
            <a:off x="7906501" y="4392675"/>
            <a:ext cx="1866606" cy="364157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Северо-Кавказский филиал ЦЭПП МЧС России</a:t>
            </a:r>
          </a:p>
        </p:txBody>
      </p:sp>
      <p:cxnSp>
        <p:nvCxnSpPr>
          <p:cNvPr id="213" name="Прямая соединительная линия 212"/>
          <p:cNvCxnSpPr>
            <a:stCxn id="212" idx="1"/>
          </p:cNvCxnSpPr>
          <p:nvPr/>
        </p:nvCxnSpPr>
        <p:spPr>
          <a:xfrm flipH="1">
            <a:off x="7777591" y="4574754"/>
            <a:ext cx="12891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Прямоугольник 213"/>
          <p:cNvSpPr/>
          <p:nvPr/>
        </p:nvSpPr>
        <p:spPr>
          <a:xfrm>
            <a:off x="7906501" y="4895022"/>
            <a:ext cx="1866606" cy="353846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Северо-западный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Cambria" panose="02040503050406030204" pitchFamily="18" charset="0"/>
              </a:rPr>
              <a:t> филиал ЦЭПП МЧС России</a:t>
            </a:r>
          </a:p>
        </p:txBody>
      </p:sp>
      <p:cxnSp>
        <p:nvCxnSpPr>
          <p:cNvPr id="215" name="Прямая соединительная линия 214"/>
          <p:cNvCxnSpPr>
            <a:stCxn id="214" idx="1"/>
          </p:cNvCxnSpPr>
          <p:nvPr/>
        </p:nvCxnSpPr>
        <p:spPr>
          <a:xfrm flipH="1">
            <a:off x="7777591" y="5071945"/>
            <a:ext cx="12891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678533" y="1265131"/>
            <a:ext cx="2094574" cy="400476"/>
          </a:xfrm>
          <a:prstGeom prst="rect">
            <a:avLst/>
          </a:prstGeom>
          <a:gradFill>
            <a:gsLst>
              <a:gs pos="54000">
                <a:schemeClr val="bg2">
                  <a:lumMod val="50000"/>
                </a:schemeClr>
              </a:gs>
              <a:gs pos="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Психологическая служба </a:t>
            </a:r>
          </a:p>
          <a:p>
            <a:pPr algn="ctr"/>
            <a:r>
              <a:rPr lang="ru-RU" sz="1000" b="1" dirty="0" smtClean="0">
                <a:solidFill>
                  <a:srgbClr val="FFFF00"/>
                </a:solidFill>
                <a:latin typeface="Cambria" panose="02040503050406030204" pitchFamily="18" charset="0"/>
              </a:rPr>
              <a:t>МЧС России</a:t>
            </a:r>
            <a:endParaRPr lang="ru-RU" sz="1000" b="1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03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107" name="Прямоугольник 106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5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1" name="Прямоугольник 120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7906509" y="1772096"/>
            <a:ext cx="1866598" cy="300515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Центр экстренной психологической помощи</a:t>
            </a:r>
            <a:endParaRPr lang="ru-RU" sz="10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81" name="Прямая соединительная линия 80"/>
          <p:cNvCxnSpPr>
            <a:stCxn id="80" idx="1"/>
          </p:cNvCxnSpPr>
          <p:nvPr/>
        </p:nvCxnSpPr>
        <p:spPr>
          <a:xfrm flipH="1" flipV="1">
            <a:off x="7777591" y="1922353"/>
            <a:ext cx="128918" cy="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Прямоугольник 160"/>
          <p:cNvSpPr/>
          <p:nvPr/>
        </p:nvSpPr>
        <p:spPr>
          <a:xfrm>
            <a:off x="4974827" y="5890464"/>
            <a:ext cx="4798271" cy="330421"/>
          </a:xfrm>
          <a:prstGeom prst="rect">
            <a:avLst/>
          </a:prstGeom>
          <a:gradFill>
            <a:gsLst>
              <a:gs pos="54000">
                <a:schemeClr val="bg2">
                  <a:lumMod val="75000"/>
                </a:schemeClr>
              </a:gs>
              <a:gs pos="0">
                <a:schemeClr val="bg2">
                  <a:lumMod val="90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0"/>
          </a:gra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Отделы (отделения, группы) медико-психологического обеспечения главных управлений МЧС России по субъектам  (85)</a:t>
            </a:r>
            <a:endParaRPr lang="ru-RU" sz="10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70" name="Прямая соединительная линия 169"/>
          <p:cNvCxnSpPr>
            <a:stCxn id="163" idx="1"/>
          </p:cNvCxnSpPr>
          <p:nvPr/>
        </p:nvCxnSpPr>
        <p:spPr>
          <a:xfrm flipH="1">
            <a:off x="4840394" y="5641153"/>
            <a:ext cx="13443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>
            <a:stCxn id="167" idx="1"/>
          </p:cNvCxnSpPr>
          <p:nvPr/>
        </p:nvCxnSpPr>
        <p:spPr>
          <a:xfrm flipH="1" flipV="1">
            <a:off x="7777591" y="5526890"/>
            <a:ext cx="128910" cy="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206622" y="773684"/>
            <a:ext cx="9473631" cy="5115944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1" dirty="0">
                <a:latin typeface="Cambria" panose="02040503050406030204" pitchFamily="18" charset="0"/>
              </a:rPr>
              <a:t>1992 год </a:t>
            </a:r>
            <a:r>
              <a:rPr lang="ru-RU" sz="1800" dirty="0">
                <a:latin typeface="Cambria" panose="02040503050406030204" pitchFamily="18" charset="0"/>
              </a:rPr>
              <a:t>– В Государственном комитете при Президенте Российской Федерации по делам гражданской обороны, чрезвычайным ситуациям и ликвидации последствий стихийных бедствий создан </a:t>
            </a:r>
            <a:r>
              <a:rPr lang="ru-RU" sz="1800" b="1" dirty="0">
                <a:solidFill>
                  <a:srgbClr val="0033CC"/>
                </a:solidFill>
                <a:latin typeface="Cambria" panose="02040503050406030204" pitchFamily="18" charset="0"/>
              </a:rPr>
              <a:t>отдел медицинской защиты в составе Управления защиты населения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ru-RU" sz="1800" b="1" dirty="0">
                <a:latin typeface="Cambria" panose="02040503050406030204" pitchFamily="18" charset="0"/>
              </a:rPr>
              <a:t>1992 год </a:t>
            </a:r>
            <a:r>
              <a:rPr lang="ru-RU" sz="1800" dirty="0">
                <a:latin typeface="Cambria" panose="02040503050406030204" pitchFamily="18" charset="0"/>
              </a:rPr>
              <a:t>– Управление и отдел переименованы в </a:t>
            </a:r>
            <a:r>
              <a:rPr lang="ru-RU" sz="1800" b="1" dirty="0">
                <a:solidFill>
                  <a:srgbClr val="0033CC"/>
                </a:solidFill>
                <a:latin typeface="Cambria" panose="02040503050406030204" pitchFamily="18" charset="0"/>
              </a:rPr>
              <a:t>Управление защиты и жизнеобеспечения населения, отдел медико-биологической защиты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ru-RU" sz="1800" b="1" dirty="0">
                <a:latin typeface="Cambria" panose="02040503050406030204" pitchFamily="18" charset="0"/>
              </a:rPr>
              <a:t>1994 год </a:t>
            </a:r>
            <a:r>
              <a:rPr lang="ru-RU" sz="1800" dirty="0">
                <a:latin typeface="Cambria" panose="02040503050406030204" pitchFamily="18" charset="0"/>
              </a:rPr>
              <a:t>– Отдел медико-биологической защиты, Управления защиты населения в подчинении Департамента мероприятий защиты населения и территорий МЧС России.</a:t>
            </a:r>
          </a:p>
          <a:p>
            <a:pPr algn="just"/>
            <a:r>
              <a:rPr lang="ru-RU" sz="1800" b="1" dirty="0">
                <a:latin typeface="Cambria" panose="02040503050406030204" pitchFamily="18" charset="0"/>
              </a:rPr>
              <a:t>1996 год </a:t>
            </a:r>
            <a:r>
              <a:rPr lang="ru-RU" sz="1800" dirty="0">
                <a:latin typeface="Cambria" panose="02040503050406030204" pitchFamily="18" charset="0"/>
              </a:rPr>
              <a:t>– Приказом МЧС России от 03.12.1996 № 771 создается </a:t>
            </a:r>
            <a:r>
              <a:rPr lang="ru-RU" sz="1800" b="1" dirty="0">
                <a:solidFill>
                  <a:srgbClr val="0033CC"/>
                </a:solidFill>
                <a:latin typeface="Cambria" panose="02040503050406030204" pitchFamily="18" charset="0"/>
              </a:rPr>
              <a:t>Медицинское Управление со штатной численностью 23 единицы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. </a:t>
            </a:r>
          </a:p>
          <a:p>
            <a:pPr algn="just"/>
            <a:r>
              <a:rPr lang="ru-RU" sz="1800" b="1" dirty="0">
                <a:latin typeface="Cambria" panose="02040503050406030204" pitchFamily="18" charset="0"/>
              </a:rPr>
              <a:t>2007 год</a:t>
            </a:r>
            <a:r>
              <a:rPr lang="ru-RU" sz="1800" dirty="0">
                <a:latin typeface="Cambria" panose="02040503050406030204" pitchFamily="18" charset="0"/>
              </a:rPr>
              <a:t> – Приказом МЧС России от 20.11.2007 № 610 подразделение медицинского обеспечения МЧС России реорганизовано в </a:t>
            </a:r>
            <a:r>
              <a:rPr lang="ru-RU" sz="1800" b="1" dirty="0">
                <a:solidFill>
                  <a:srgbClr val="0033CC"/>
                </a:solidFill>
                <a:latin typeface="Cambria" panose="02040503050406030204" pitchFamily="18" charset="0"/>
              </a:rPr>
              <a:t>Управление медико-психологического обеспечения</a:t>
            </a:r>
            <a:r>
              <a:rPr lang="ru-RU" sz="1800" dirty="0"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ru-RU" sz="1800" b="1" dirty="0">
                <a:latin typeface="Cambria" panose="02040503050406030204" pitchFamily="18" charset="0"/>
              </a:rPr>
              <a:t>2015 год </a:t>
            </a:r>
            <a:r>
              <a:rPr lang="ru-RU" sz="1800" dirty="0">
                <a:latin typeface="Cambria" panose="02040503050406030204" pitchFamily="18" charset="0"/>
              </a:rPr>
              <a:t>– Приказом МЧС России от 22.10.2015 № 562 Управление медико-психологического обеспечения было реорганизовано в </a:t>
            </a:r>
            <a:r>
              <a:rPr lang="ru-RU" sz="1800" b="1" dirty="0">
                <a:solidFill>
                  <a:srgbClr val="0033CC"/>
                </a:solidFill>
                <a:latin typeface="Cambria" panose="02040503050406030204" pitchFamily="18" charset="0"/>
              </a:rPr>
              <a:t>Отдел медицинской защиты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ru-RU" sz="1800" b="1" dirty="0">
                <a:latin typeface="Cambria" panose="02040503050406030204" pitchFamily="18" charset="0"/>
              </a:rPr>
              <a:t>2019 год </a:t>
            </a:r>
            <a:r>
              <a:rPr lang="ru-RU" sz="1800" dirty="0">
                <a:latin typeface="Cambria" panose="02040503050406030204" pitchFamily="18" charset="0"/>
              </a:rPr>
              <a:t>– Приказом МЧС России от 01.07.2019 № 337 создается </a:t>
            </a:r>
            <a:r>
              <a:rPr lang="ru-RU" sz="1800" b="1" dirty="0">
                <a:solidFill>
                  <a:srgbClr val="0033CC"/>
                </a:solidFill>
                <a:latin typeface="Cambria" panose="02040503050406030204" pitchFamily="18" charset="0"/>
              </a:rPr>
              <a:t>Управление медико-психологического обеспечения со штатной численностью 17 единиц</a:t>
            </a:r>
            <a:r>
              <a:rPr lang="ru-RU" sz="1800" dirty="0">
                <a:solidFill>
                  <a:schemeClr val="tx1"/>
                </a:solidFill>
                <a:latin typeface="Cambria" panose="02040503050406030204" pitchFamily="18" charset="0"/>
              </a:rPr>
              <a:t>.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7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Подзаголовок 2"/>
          <p:cNvSpPr txBox="1">
            <a:spLocks/>
          </p:cNvSpPr>
          <p:nvPr/>
        </p:nvSpPr>
        <p:spPr>
          <a:xfrm>
            <a:off x="0" y="50831"/>
            <a:ext cx="9906000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0033CC"/>
                </a:solidFill>
                <a:latin typeface="Cambria" panose="02040503050406030204" pitchFamily="18" charset="0"/>
              </a:rPr>
              <a:t>УПРАВЛЕНИЕ МЕДИКО-ПСИХОЛОГИЧЕСКОГО ОБЕСПЕЧЕНИЯ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03994" y="1952260"/>
            <a:ext cx="4060865" cy="587395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4900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lvl="0" algn="ctr" defTabSz="432000">
              <a:spcBef>
                <a:spcPct val="0"/>
              </a:spcBef>
              <a:spcAft>
                <a:spcPts val="0"/>
              </a:spcAft>
            </a:pPr>
            <a:r>
              <a:rPr lang="ru-RU" sz="1150" b="1" kern="1200" dirty="0" smtClean="0">
                <a:solidFill>
                  <a:schemeClr val="tx1"/>
                </a:solidFill>
                <a:latin typeface="Cambria" pitchFamily="18" charset="0"/>
              </a:rPr>
              <a:t>ОТДЕЛ</a:t>
            </a:r>
          </a:p>
          <a:p>
            <a:pPr lvl="0" algn="ctr" defTabSz="432000">
              <a:spcBef>
                <a:spcPct val="0"/>
              </a:spcBef>
              <a:spcAft>
                <a:spcPts val="0"/>
              </a:spcAft>
            </a:pPr>
            <a:r>
              <a:rPr lang="ru-RU" sz="1150" b="1" kern="1200" dirty="0" smtClean="0">
                <a:solidFill>
                  <a:schemeClr val="tx1"/>
                </a:solidFill>
                <a:latin typeface="Cambria" pitchFamily="18" charset="0"/>
              </a:rPr>
              <a:t>организации лечебно-профилактической работы </a:t>
            </a:r>
          </a:p>
          <a:p>
            <a:pPr lvl="0" algn="ctr" defTabSz="432000">
              <a:spcBef>
                <a:spcPct val="0"/>
              </a:spcBef>
              <a:spcAft>
                <a:spcPts val="0"/>
              </a:spcAft>
            </a:pPr>
            <a:r>
              <a:rPr lang="ru-RU" sz="1150" b="1" kern="1200" dirty="0" smtClean="0">
                <a:solidFill>
                  <a:schemeClr val="tx1"/>
                </a:solidFill>
                <a:latin typeface="Cambria" pitchFamily="18" charset="0"/>
              </a:rPr>
              <a:t>(5 чел.)</a:t>
            </a:r>
            <a:endParaRPr lang="ru-RU" sz="1150" b="1" kern="12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3995" y="2675473"/>
            <a:ext cx="4060864" cy="587395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4900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algn="ctr" defTabSz="432000">
              <a:spcAft>
                <a:spcPts val="0"/>
              </a:spcAft>
            </a:pPr>
            <a:r>
              <a:rPr lang="ru-RU" sz="1150" b="1" dirty="0">
                <a:solidFill>
                  <a:schemeClr val="tx1"/>
                </a:solidFill>
                <a:latin typeface="Cambria" pitchFamily="18" charset="0"/>
              </a:rPr>
              <a:t>ОТДЕЛ</a:t>
            </a:r>
          </a:p>
          <a:p>
            <a:pPr algn="ctr" defTabSz="432000">
              <a:spcAft>
                <a:spcPts val="0"/>
              </a:spcAft>
            </a:pPr>
            <a:r>
              <a:rPr lang="ru-RU" sz="1150" b="1" dirty="0">
                <a:solidFill>
                  <a:schemeClr val="tx1"/>
                </a:solidFill>
                <a:latin typeface="Cambria" pitchFamily="18" charset="0"/>
              </a:rPr>
              <a:t>планирования медицинского обеспечения и нормативного сопровождения (5 чел.)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3995" y="3400845"/>
            <a:ext cx="4060864" cy="587395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4900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algn="ctr" defTabSz="432000">
              <a:spcAft>
                <a:spcPts val="0"/>
              </a:spcAft>
            </a:pPr>
            <a:r>
              <a:rPr lang="ru-RU" sz="1150" b="1" dirty="0">
                <a:solidFill>
                  <a:schemeClr val="tx1"/>
                </a:solidFill>
                <a:latin typeface="Cambria" pitchFamily="18" charset="0"/>
              </a:rPr>
              <a:t>ОТДЕЛ</a:t>
            </a:r>
          </a:p>
          <a:p>
            <a:pPr algn="ctr" defTabSz="432000">
              <a:spcAft>
                <a:spcPts val="0"/>
              </a:spcAft>
            </a:pPr>
            <a:r>
              <a:rPr lang="ru-RU" sz="1150" b="1" dirty="0">
                <a:solidFill>
                  <a:schemeClr val="tx1"/>
                </a:solidFill>
                <a:latin typeface="Cambria" pitchFamily="18" charset="0"/>
              </a:rPr>
              <a:t>организации медицинского и психологического обеспечения (5 чел.)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953000" y="806374"/>
            <a:ext cx="0" cy="5292581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26085" y="641283"/>
            <a:ext cx="3033851" cy="323777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cs typeface="+mn-cs"/>
              </a:rPr>
              <a:t>ШТАТ </a:t>
            </a:r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  <a:cs typeface="+mn-cs"/>
              </a:rPr>
              <a:t>УПРАВЛЕНИЯ В 2020 ГОДУ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677761" y="1819069"/>
            <a:ext cx="3936116" cy="587395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4900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algn="ctr" defTabSz="432000">
              <a:spcAft>
                <a:spcPts val="0"/>
              </a:spcAft>
            </a:pPr>
            <a:r>
              <a:rPr lang="ru-RU" sz="1150" b="1" dirty="0">
                <a:solidFill>
                  <a:schemeClr val="tx1"/>
                </a:solidFill>
                <a:latin typeface="Cambria" pitchFamily="18" charset="0"/>
              </a:rPr>
              <a:t>ОТДЕЛ </a:t>
            </a:r>
          </a:p>
          <a:p>
            <a:pPr algn="ctr" defTabSz="432000">
              <a:spcAft>
                <a:spcPts val="0"/>
              </a:spcAft>
            </a:pPr>
            <a:r>
              <a:rPr lang="ru-RU" sz="1150" b="1" dirty="0">
                <a:solidFill>
                  <a:schemeClr val="tx1"/>
                </a:solidFill>
                <a:latin typeface="Cambria" pitchFamily="18" charset="0"/>
              </a:rPr>
              <a:t>организации лечебно-профилактической работы </a:t>
            </a:r>
            <a:endParaRPr lang="ru-RU" sz="115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 defTabSz="432000">
              <a:spcAft>
                <a:spcPts val="0"/>
              </a:spcAft>
            </a:pPr>
            <a:r>
              <a:rPr lang="ru-RU" sz="1150" b="1" dirty="0" smtClean="0">
                <a:solidFill>
                  <a:schemeClr val="tx1"/>
                </a:solidFill>
                <a:latin typeface="Cambria" pitchFamily="18" charset="0"/>
              </a:rPr>
              <a:t>(</a:t>
            </a:r>
            <a:r>
              <a:rPr lang="ru-RU" sz="1150" b="1" dirty="0">
                <a:solidFill>
                  <a:schemeClr val="tx1"/>
                </a:solidFill>
                <a:latin typeface="Cambria" pitchFamily="18" charset="0"/>
              </a:rPr>
              <a:t>7 чел.)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674408" y="2514471"/>
            <a:ext cx="3939469" cy="587395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4900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algn="ctr" defTabSz="432000">
              <a:spcAft>
                <a:spcPts val="0"/>
              </a:spcAft>
            </a:pPr>
            <a:r>
              <a:rPr lang="ru-RU" sz="1150" b="1" dirty="0">
                <a:solidFill>
                  <a:schemeClr val="tx1"/>
                </a:solidFill>
                <a:latin typeface="Cambria" pitchFamily="18" charset="0"/>
              </a:rPr>
              <a:t>Отдел </a:t>
            </a:r>
            <a:endParaRPr lang="ru-RU" sz="115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 defTabSz="432000">
              <a:spcAft>
                <a:spcPts val="0"/>
              </a:spcAft>
            </a:pPr>
            <a:r>
              <a:rPr lang="ru-RU" sz="1150" b="1" dirty="0" smtClean="0">
                <a:solidFill>
                  <a:schemeClr val="tx1"/>
                </a:solidFill>
                <a:latin typeface="Cambria" pitchFamily="18" charset="0"/>
              </a:rPr>
              <a:t>планирования </a:t>
            </a:r>
            <a:r>
              <a:rPr lang="ru-RU" sz="1150" b="1" dirty="0">
                <a:solidFill>
                  <a:schemeClr val="tx1"/>
                </a:solidFill>
                <a:latin typeface="Cambria" pitchFamily="18" charset="0"/>
              </a:rPr>
              <a:t>медицинского обеспечения и нормативного сопровождения (7 чел.)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677761" y="3721443"/>
            <a:ext cx="3936116" cy="587395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4900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algn="ctr" defTabSz="432000">
              <a:spcAft>
                <a:spcPts val="0"/>
              </a:spcAft>
            </a:pPr>
            <a:r>
              <a:rPr lang="ru-RU" sz="1150" b="1" dirty="0">
                <a:solidFill>
                  <a:schemeClr val="tx1"/>
                </a:solidFill>
                <a:latin typeface="Cambria" pitchFamily="18" charset="0"/>
              </a:rPr>
              <a:t>Отдел </a:t>
            </a:r>
          </a:p>
          <a:p>
            <a:pPr algn="ctr" defTabSz="432000">
              <a:spcAft>
                <a:spcPts val="0"/>
              </a:spcAft>
            </a:pPr>
            <a:r>
              <a:rPr lang="ru-RU" sz="1150" b="1" dirty="0">
                <a:solidFill>
                  <a:schemeClr val="tx1"/>
                </a:solidFill>
                <a:latin typeface="Cambria" pitchFamily="18" charset="0"/>
              </a:rPr>
              <a:t>организации медицинского и психологического обеспечения (7 чел.)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677761" y="4416290"/>
            <a:ext cx="3936116" cy="39159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4900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algn="ctr" defTabSz="432000">
              <a:spcAft>
                <a:spcPts val="0"/>
              </a:spcAft>
            </a:pPr>
            <a:r>
              <a:rPr lang="ru-RU" sz="1150" b="1" dirty="0">
                <a:solidFill>
                  <a:schemeClr val="tx1"/>
                </a:solidFill>
                <a:latin typeface="Cambria" pitchFamily="18" charset="0"/>
              </a:rPr>
              <a:t>Отдел </a:t>
            </a:r>
            <a:endParaRPr lang="ru-RU" sz="115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 defTabSz="432000">
              <a:spcAft>
                <a:spcPts val="0"/>
              </a:spcAft>
            </a:pPr>
            <a:r>
              <a:rPr lang="ru-RU" sz="1150" b="1" dirty="0" smtClean="0">
                <a:solidFill>
                  <a:schemeClr val="tx1"/>
                </a:solidFill>
                <a:latin typeface="Cambria" pitchFamily="18" charset="0"/>
              </a:rPr>
              <a:t>медицинского </a:t>
            </a:r>
            <a:r>
              <a:rPr lang="ru-RU" sz="1150" b="1" dirty="0">
                <a:solidFill>
                  <a:schemeClr val="tx1"/>
                </a:solidFill>
                <a:latin typeface="Cambria" pitchFamily="18" charset="0"/>
              </a:rPr>
              <a:t>снабжения (5 чел.)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 flipH="1">
            <a:off x="5677761" y="5434412"/>
            <a:ext cx="3936116" cy="587395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4900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  <a:round/>
          </a:ln>
          <a:effectLst>
            <a:softEdge rad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algn="ctr" defTabSz="432000">
              <a:spcAft>
                <a:spcPts val="0"/>
              </a:spcAft>
            </a:pPr>
            <a:r>
              <a:rPr lang="ru-RU" sz="1150" b="1" dirty="0" smtClean="0">
                <a:solidFill>
                  <a:schemeClr val="tx1"/>
                </a:solidFill>
                <a:latin typeface="Cambria" pitchFamily="18" charset="0"/>
              </a:rPr>
              <a:t>Отдел</a:t>
            </a:r>
          </a:p>
          <a:p>
            <a:pPr algn="ctr" defTabSz="432000">
              <a:spcAft>
                <a:spcPts val="0"/>
              </a:spcAft>
            </a:pPr>
            <a:r>
              <a:rPr lang="ru-RU" sz="115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150" b="1" dirty="0">
                <a:solidFill>
                  <a:schemeClr val="tx1"/>
                </a:solidFill>
                <a:latin typeface="Cambria" pitchFamily="18" charset="0"/>
              </a:rPr>
              <a:t>статистического учета и анализа деятельности  </a:t>
            </a:r>
            <a:endParaRPr lang="ru-RU" sz="115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 defTabSz="432000">
              <a:spcAft>
                <a:spcPts val="0"/>
              </a:spcAft>
            </a:pPr>
            <a:r>
              <a:rPr lang="ru-RU" sz="1150" b="1" dirty="0" smtClean="0">
                <a:solidFill>
                  <a:schemeClr val="tx1"/>
                </a:solidFill>
                <a:latin typeface="Cambria" pitchFamily="18" charset="0"/>
              </a:rPr>
              <a:t>(</a:t>
            </a:r>
            <a:r>
              <a:rPr lang="ru-RU" sz="1150" b="1" dirty="0">
                <a:solidFill>
                  <a:schemeClr val="tx1"/>
                </a:solidFill>
                <a:latin typeface="Cambria" pitchFamily="18" charset="0"/>
              </a:rPr>
              <a:t>5 чел.)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8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СТРУКТУРА УПРАВЛЕНИЯ </a:t>
            </a:r>
            <a:endParaRPr lang="ru-RU" sz="2400" b="1" dirty="0">
              <a:solidFill>
                <a:srgbClr val="0033CC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726885" y="4124469"/>
            <a:ext cx="1882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ИТОГО 17 ЧЕЛОВЕК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38" name="Прямая соединительная линия 37"/>
          <p:cNvCxnSpPr>
            <a:stCxn id="6" idx="2"/>
            <a:endCxn id="9" idx="0"/>
          </p:cNvCxnSpPr>
          <p:nvPr/>
        </p:nvCxnSpPr>
        <p:spPr>
          <a:xfrm>
            <a:off x="2417889" y="1327979"/>
            <a:ext cx="1" cy="202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70917" y="1012413"/>
            <a:ext cx="4493944" cy="315566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25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583" tIns="62583" rIns="62583" bIns="625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FFFF66"/>
                </a:solidFill>
                <a:latin typeface="Cambria" pitchFamily="18" charset="0"/>
              </a:rPr>
              <a:t>Начальник  Управления</a:t>
            </a:r>
            <a:endParaRPr lang="ru-RU" sz="1400" b="1" kern="1200" dirty="0">
              <a:solidFill>
                <a:srgbClr val="FFFF66"/>
              </a:solidFill>
              <a:latin typeface="Cambria" pitchFamily="18" charset="0"/>
            </a:endParaRPr>
          </a:p>
        </p:txBody>
      </p:sp>
      <p:cxnSp>
        <p:nvCxnSpPr>
          <p:cNvPr id="53" name="Соединительная линия уступом 52"/>
          <p:cNvCxnSpPr>
            <a:endCxn id="16" idx="1"/>
          </p:cNvCxnSpPr>
          <p:nvPr/>
        </p:nvCxnSpPr>
        <p:spPr>
          <a:xfrm rot="16200000" flipH="1">
            <a:off x="-573560" y="2516988"/>
            <a:ext cx="2118584" cy="236525"/>
          </a:xfrm>
          <a:prstGeom prst="bentConnector2">
            <a:avLst/>
          </a:prstGeom>
          <a:ln cap="rnd">
            <a:solidFill>
              <a:schemeClr val="tx1"/>
            </a:solidFill>
            <a:round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14" idx="1"/>
          </p:cNvCxnSpPr>
          <p:nvPr/>
        </p:nvCxnSpPr>
        <p:spPr>
          <a:xfrm flipH="1">
            <a:off x="367469" y="2969171"/>
            <a:ext cx="2365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11" idx="1"/>
          </p:cNvCxnSpPr>
          <p:nvPr/>
        </p:nvCxnSpPr>
        <p:spPr>
          <a:xfrm flipH="1">
            <a:off x="367470" y="2245958"/>
            <a:ext cx="2365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70918" y="1530786"/>
            <a:ext cx="4493943" cy="286030"/>
          </a:xfrm>
          <a:prstGeom prst="roundRect">
            <a:avLst/>
          </a:prstGeom>
          <a:gradFill rotWithShape="0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718" tIns="61718" rIns="61718" bIns="6171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FFFF99"/>
                </a:solidFill>
                <a:latin typeface="Cambria" pitchFamily="18" charset="0"/>
              </a:rPr>
              <a:t>Заместитель</a:t>
            </a:r>
            <a:endParaRPr lang="ru-RU" sz="1400" b="1" kern="1200" dirty="0">
              <a:solidFill>
                <a:srgbClr val="FFFF99"/>
              </a:solidFill>
              <a:latin typeface="Cambria" pitchFamily="18" charset="0"/>
            </a:endParaRPr>
          </a:p>
        </p:txBody>
      </p:sp>
      <p:cxnSp>
        <p:nvCxnSpPr>
          <p:cNvPr id="134" name="Соединительная линия уступом 133"/>
          <p:cNvCxnSpPr>
            <a:endCxn id="132" idx="1"/>
          </p:cNvCxnSpPr>
          <p:nvPr/>
        </p:nvCxnSpPr>
        <p:spPr>
          <a:xfrm rot="16200000" flipH="1">
            <a:off x="3340381" y="3100202"/>
            <a:ext cx="3951792" cy="22060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>
            <a:stCxn id="127" idx="1"/>
          </p:cNvCxnSpPr>
          <p:nvPr/>
        </p:nvCxnSpPr>
        <p:spPr>
          <a:xfrm flipH="1">
            <a:off x="5205974" y="1592039"/>
            <a:ext cx="220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>
            <a:stCxn id="130" idx="1"/>
          </p:cNvCxnSpPr>
          <p:nvPr/>
        </p:nvCxnSpPr>
        <p:spPr>
          <a:xfrm flipH="1">
            <a:off x="5205974" y="3473431"/>
            <a:ext cx="220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Соединительная линия уступом 144"/>
          <p:cNvCxnSpPr>
            <a:endCxn id="66" idx="1"/>
          </p:cNvCxnSpPr>
          <p:nvPr/>
        </p:nvCxnSpPr>
        <p:spPr>
          <a:xfrm rot="16200000" flipH="1">
            <a:off x="4985951" y="2119712"/>
            <a:ext cx="1199038" cy="17787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Скругленный прямоугольник 124"/>
          <p:cNvSpPr/>
          <p:nvPr/>
        </p:nvSpPr>
        <p:spPr>
          <a:xfrm>
            <a:off x="5136023" y="1012413"/>
            <a:ext cx="4477856" cy="315566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25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583" tIns="62583" rIns="62583" bIns="625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FFFF66"/>
                </a:solidFill>
                <a:latin typeface="Cambria" pitchFamily="18" charset="0"/>
              </a:rPr>
              <a:t>Начальник  Управления</a:t>
            </a:r>
            <a:endParaRPr lang="ru-RU" sz="1400" b="1" kern="1200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5426579" y="1449024"/>
            <a:ext cx="4187299" cy="286030"/>
          </a:xfrm>
          <a:prstGeom prst="roundRect">
            <a:avLst/>
          </a:prstGeom>
          <a:gradFill rotWithShape="0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718" tIns="61718" rIns="61718" bIns="6171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FFFF99"/>
                </a:solidFill>
                <a:latin typeface="Cambria" pitchFamily="18" charset="0"/>
              </a:rPr>
              <a:t>Заместитель</a:t>
            </a:r>
            <a:endParaRPr lang="ru-RU" sz="1400" b="1" kern="1200" dirty="0">
              <a:solidFill>
                <a:srgbClr val="FFFF99"/>
              </a:solidFill>
              <a:latin typeface="Cambria" pitchFamily="18" charset="0"/>
            </a:endParaRPr>
          </a:p>
        </p:txBody>
      </p:sp>
      <p:cxnSp>
        <p:nvCxnSpPr>
          <p:cNvPr id="150" name="Соединительная линия уступом 149"/>
          <p:cNvCxnSpPr>
            <a:endCxn id="72" idx="1"/>
          </p:cNvCxnSpPr>
          <p:nvPr/>
        </p:nvCxnSpPr>
        <p:spPr>
          <a:xfrm rot="16200000" flipH="1">
            <a:off x="5022025" y="3956352"/>
            <a:ext cx="1130243" cy="18122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Скругленный прямоугольник 129"/>
          <p:cNvSpPr/>
          <p:nvPr/>
        </p:nvSpPr>
        <p:spPr>
          <a:xfrm>
            <a:off x="5426579" y="3330416"/>
            <a:ext cx="4187299" cy="286030"/>
          </a:xfrm>
          <a:prstGeom prst="roundRect">
            <a:avLst/>
          </a:prstGeom>
          <a:gradFill rotWithShape="0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718" tIns="61718" rIns="61718" bIns="6171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FFFF99"/>
                </a:solidFill>
                <a:latin typeface="Cambria" pitchFamily="18" charset="0"/>
              </a:rPr>
              <a:t>Заместитель</a:t>
            </a:r>
            <a:endParaRPr lang="ru-RU" sz="1400" b="1" kern="1200" dirty="0">
              <a:solidFill>
                <a:srgbClr val="FFFF99"/>
              </a:solidFill>
              <a:latin typeface="Cambria" pitchFamily="18" charset="0"/>
            </a:endParaRPr>
          </a:p>
        </p:txBody>
      </p:sp>
      <p:cxnSp>
        <p:nvCxnSpPr>
          <p:cNvPr id="152" name="Соединительная линия уступом 151"/>
          <p:cNvCxnSpPr>
            <a:endCxn id="76" idx="3"/>
          </p:cNvCxnSpPr>
          <p:nvPr/>
        </p:nvCxnSpPr>
        <p:spPr>
          <a:xfrm rot="16200000" flipH="1">
            <a:off x="5308692" y="5359041"/>
            <a:ext cx="556908" cy="18122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Скругленный прямоугольник 131"/>
          <p:cNvSpPr/>
          <p:nvPr/>
        </p:nvSpPr>
        <p:spPr>
          <a:xfrm>
            <a:off x="5426580" y="5043386"/>
            <a:ext cx="4187298" cy="286030"/>
          </a:xfrm>
          <a:prstGeom prst="roundRect">
            <a:avLst/>
          </a:prstGeom>
          <a:gradFill rotWithShape="0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718" tIns="61718" rIns="61718" bIns="6171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FFFF99"/>
                </a:solidFill>
                <a:latin typeface="Cambria" pitchFamily="18" charset="0"/>
              </a:rPr>
              <a:t>Заместитель</a:t>
            </a:r>
            <a:endParaRPr lang="ru-RU" sz="1400" b="1" kern="1200" dirty="0">
              <a:solidFill>
                <a:srgbClr val="FFFF99"/>
              </a:solidFill>
              <a:latin typeface="Cambria" pitchFamily="18" charset="0"/>
            </a:endParaRPr>
          </a:p>
        </p:txBody>
      </p:sp>
      <p:cxnSp>
        <p:nvCxnSpPr>
          <p:cNvPr id="157" name="Прямая соединительная линия 156"/>
          <p:cNvCxnSpPr>
            <a:stCxn id="64" idx="1"/>
          </p:cNvCxnSpPr>
          <p:nvPr/>
        </p:nvCxnSpPr>
        <p:spPr>
          <a:xfrm flipH="1" flipV="1">
            <a:off x="5496531" y="2112766"/>
            <a:ext cx="18123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>
            <a:stCxn id="70" idx="1"/>
          </p:cNvCxnSpPr>
          <p:nvPr/>
        </p:nvCxnSpPr>
        <p:spPr>
          <a:xfrm flipH="1">
            <a:off x="5496531" y="4015141"/>
            <a:ext cx="1812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900962" y="641283"/>
            <a:ext cx="3033851" cy="323777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cs typeface="+mn-cs"/>
              </a:rPr>
              <a:t>ШТАТ </a:t>
            </a:r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  <a:cs typeface="+mn-cs"/>
              </a:rPr>
              <a:t>УПРАВЛЕНИЯ В </a:t>
            </a:r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cs typeface="+mn-cs"/>
              </a:rPr>
              <a:t>2019 </a:t>
            </a:r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  <a:cs typeface="+mn-cs"/>
              </a:rPr>
              <a:t>ГОДУ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601758" y="6103981"/>
            <a:ext cx="1882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ИТОГО 35 ЧЕЛОВЕК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4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114299" y="704119"/>
            <a:ext cx="4838701" cy="5460484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latin typeface="Cambria" panose="02040503050406030204" pitchFamily="18" charset="0"/>
              </a:rPr>
              <a:t>ЗАДАЧИ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Организация медицинского и психологического обеспечения в системе МЧС России;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Разработка проектов законодательных и иных нормативных правовых актов РФ в области медицинского и психологического обеспечения, распорядительных документов МЧС России;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Координация деятельности подразделений МЧС России по вопросам медицинского и психологического обеспечения;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Разработка предложений по формированию единой политики в области медицинского и психологического обеспечения системы МЧС России;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Организация финансирования медицинского и психологического обеспечения в системе МЧС России.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953001" y="704119"/>
            <a:ext cx="4800600" cy="5460484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latin typeface="Cambria" panose="02040503050406030204" pitchFamily="18" charset="0"/>
              </a:rPr>
              <a:t>ФУНКЦИИ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Разрабатывает порядок оказания экстренной психологической помощи пострадавшему населению в зонах чрезвычайных ситуаций и при пожарах; 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Разрабатывает комплекс мероприятий по дальнейшему совершенствованию медицинского и психологического обеспечения в системе МЧС России;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Разрабатывает проекты законодательных и иных нормативных правовых актов Российской Федерации в области медицинского и психологического обеспечения в части, касающиеся МЧС России;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Разрабатывает нормы снабжения по медицинскому обеспечению подразделений МЧС России и осуществление контроля по указанному направлению.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Организует медицинскую и психологическую реабилитацию личного состава МЧС России, принимавшего участие в ликвидации последствий чрезвычайных ситуаций и тушении пожаров;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Организует медицинское обеспечение подразделений МЧС России, привлекаемых к ликвидации последствий чрезвычайных ситуаций, проведению АСНДР;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6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ЗАДАЧИ И ФУНКЦИИ УПРАВЛЕНИЯ</a:t>
            </a:r>
            <a:endParaRPr lang="ru-RU" sz="2400" b="1" dirty="0">
              <a:solidFill>
                <a:srgbClr val="0033CC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137161" y="754920"/>
            <a:ext cx="4815840" cy="5185435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400" dirty="0">
              <a:latin typeface="Cambria" panose="02040503050406030204" pitchFamily="18" charset="0"/>
            </a:endParaRP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Организует обеспечение подразделений МЧС России медицинской техникой и имуществом текущего снабжения и длительного хранения;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Организует взаимодействие с органами управления и учреждениями государственной и муниципальной системы здравоохранения, а также других федеральных органов исполнительной власти; 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Организует работу по оказанию экстренной психологической помощи пострадавшему населению в зонах чрезвычайных ситуаций и при пожарах;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Осуществляет разработку предложений по финансированию мероприятий медицинского обеспечения личного состава МЧС России и контроль за расходованием финансовых средств, выделенных на эти цели;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Осуществляет распределение бюджетных ассигнований в рамках бюджетополучателей по кодам бюджетной классификации, находящихся в ведении Управления;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953000" y="767619"/>
            <a:ext cx="4808220" cy="5460484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400" dirty="0">
              <a:latin typeface="Cambria" panose="02040503050406030204" pitchFamily="18" charset="0"/>
            </a:endParaRP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Осуществляет комплекс профилактических, лечебных, санаторно-курортных, оздоровительных и реабилитационных мероприятий, направленных на охрану и укрепление здоровья личного состава МЧС России;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Осуществляет проверки деятельности медицинских подразделений МЧС России;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Участвует в определении ежегодной потребности в системе МЧС России в капитальном и регламентированном ремонте медицинской техники, оборудования и имущества медицинского назначения, а также в денежных средствах на эти цели;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Участвует в выполнении мероприятий по реализации основных направлений государственной политики в области охраны труда и координации деятельности по охране труда в системе МЧС России.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Осуществляет иные функции в рамках решения возложенных на Управление задач в соответствии с законодательством Российской Федерации и нормативными правовыми актами МЧС России.</a:t>
            </a: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Tx/>
              <a:buSzPct val="100000"/>
            </a:pP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335270" indent="-33527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0569" y="707233"/>
            <a:ext cx="1104862" cy="323777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  <a:cs typeface="+mn-cs"/>
              </a:rPr>
              <a:t>ФУНКЦИИ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" y="6337480"/>
            <a:ext cx="9905999" cy="538926"/>
            <a:chOff x="0" y="4650632"/>
            <a:chExt cx="9143999" cy="506673"/>
          </a:xfrm>
        </p:grpSpPr>
        <p:grpSp>
          <p:nvGrpSpPr>
            <p:cNvPr id="16" name="Группа 7"/>
            <p:cNvGrpSpPr>
              <a:grpSpLocks/>
            </p:cNvGrpSpPr>
            <p:nvPr/>
          </p:nvGrpSpPr>
          <p:grpSpPr bwMode="auto">
            <a:xfrm>
              <a:off x="0" y="4784821"/>
              <a:ext cx="9143999" cy="254000"/>
              <a:chOff x="0" y="6404550"/>
              <a:chExt cx="9144000" cy="457200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0" y="6556950"/>
                <a:ext cx="9144000" cy="152400"/>
              </a:xfrm>
              <a:prstGeom prst="rect">
                <a:avLst/>
              </a:prstGeom>
              <a:gradFill>
                <a:gsLst>
                  <a:gs pos="0">
                    <a:srgbClr val="00B0F0"/>
                  </a:gs>
                  <a:gs pos="75000">
                    <a:schemeClr val="tx2"/>
                  </a:gs>
                  <a:gs pos="50000">
                    <a:srgbClr val="0084CF"/>
                  </a:gs>
                  <a:gs pos="25000">
                    <a:schemeClr val="tx2"/>
                  </a:gs>
                  <a:gs pos="100000">
                    <a:srgbClr val="00B0F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0" y="64045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0" y="6709350"/>
                <a:ext cx="9144000" cy="152400"/>
              </a:xfrm>
              <a:prstGeom prst="rect">
                <a:avLst/>
              </a:prstGeom>
              <a:gradFill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C000"/>
                  </a:gs>
                  <a:gs pos="50000">
                    <a:srgbClr val="FFC000"/>
                  </a:gs>
                  <a:gs pos="25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51"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00015" y="4650632"/>
              <a:ext cx="386412" cy="484164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2" descr="I:\ФОТОШОП\ОТКРЫТКИ\29f9bf9508e2d3847aea81933eb1bbc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6" y="4670034"/>
              <a:ext cx="444780" cy="445077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loktev\Desktop\БУКЛЕТ\логотип медицины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024" y="4654176"/>
              <a:ext cx="521377" cy="503129"/>
            </a:xfrm>
            <a:prstGeom prst="rect">
              <a:avLst/>
            </a:prstGeom>
            <a:effectLst>
              <a:outerShdw blurRad="50800" dist="38100" dir="1704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Подзаголовок 2"/>
          <p:cNvSpPr txBox="1">
            <a:spLocks/>
          </p:cNvSpPr>
          <p:nvPr/>
        </p:nvSpPr>
        <p:spPr>
          <a:xfrm>
            <a:off x="0" y="50831"/>
            <a:ext cx="9905999" cy="457171"/>
          </a:xfrm>
          <a:prstGeom prst="rect">
            <a:avLst/>
          </a:prstGeom>
        </p:spPr>
        <p:txBody>
          <a:bodyPr vert="horz" lIns="107287" tIns="53643" rIns="107287" bIns="53643" rtlCol="0">
            <a:noAutofit/>
          </a:bodyPr>
          <a:lstStyle>
            <a:lvl1pPr marL="0" indent="0" algn="l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433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866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298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731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2164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597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5029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1462" indent="0" algn="ctr" defTabSz="1072866" rtl="0" eaLnBrk="1" latinLnBrk="0" hangingPunct="1">
              <a:spcBef>
                <a:spcPct val="20000"/>
              </a:spcBef>
              <a:spcAft>
                <a:spcPts val="35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Cambria" panose="02040503050406030204" pitchFamily="18" charset="0"/>
              </a:rPr>
              <a:t>ФУНКЦИИ УПРАВЛЕНИЯ</a:t>
            </a:r>
            <a:endParaRPr lang="ru-RU" sz="2400" b="1" dirty="0">
              <a:solidFill>
                <a:srgbClr val="0033CC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534654"/>
            <a:ext cx="9906000" cy="73309"/>
          </a:xfrm>
          <a:prstGeom prst="rect">
            <a:avLst/>
          </a:prstGeom>
          <a:gradFill>
            <a:gsLst>
              <a:gs pos="54000">
                <a:srgbClr val="0033CC"/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Кутюр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Кутюр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Кутюр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Кутюр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Кутюр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Кутюр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113775</TotalTime>
  <Words>2997</Words>
  <Application>Microsoft Office PowerPoint</Application>
  <PresentationFormat>Лист A4 (210x297 мм)</PresentationFormat>
  <Paragraphs>375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Angsana New</vt:lpstr>
      <vt:lpstr>Arial</vt:lpstr>
      <vt:lpstr>Cambria</vt:lpstr>
      <vt:lpstr>Georgia</vt:lpstr>
      <vt:lpstr>Times New Roman</vt:lpstr>
      <vt:lpstr>Trebuchet MS</vt:lpstr>
      <vt:lpstr>Wingdings</vt:lpstr>
      <vt:lpstr>Воздушный поток</vt:lpstr>
      <vt:lpstr>1_Воздушный поток</vt:lpstr>
      <vt:lpstr>2_Воздушный поток</vt:lpstr>
      <vt:lpstr>ИТОГИ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МЧС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16235</dc:creator>
  <cp:lastModifiedBy>Старший инспектор - Очередько Д.В.</cp:lastModifiedBy>
  <cp:revision>8157</cp:revision>
  <cp:lastPrinted>2019-12-30T06:12:41Z</cp:lastPrinted>
  <dcterms:created xsi:type="dcterms:W3CDTF">2008-11-27T11:41:39Z</dcterms:created>
  <dcterms:modified xsi:type="dcterms:W3CDTF">2022-05-30T12:13:18Z</dcterms:modified>
</cp:coreProperties>
</file>