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5"/>
  </p:notesMasterIdLst>
  <p:handoutMasterIdLst>
    <p:handoutMasterId r:id="rId6"/>
  </p:handoutMasterIdLst>
  <p:sldIdLst>
    <p:sldId id="316" r:id="rId2"/>
    <p:sldId id="323" r:id="rId3"/>
    <p:sldId id="324" r:id="rId4"/>
  </p:sldIdLst>
  <p:sldSz cx="9720263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FAF839-1D74-45E8-AE81-0601E28EB65B}">
          <p14:sldIdLst>
            <p14:sldId id="316"/>
            <p14:sldId id="323"/>
            <p14:sldId id="32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0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9900"/>
    <a:srgbClr val="0000FF"/>
    <a:srgbClr val="EC8F12"/>
    <a:srgbClr val="FF0000"/>
    <a:srgbClr val="003300"/>
    <a:srgbClr val="FF99FF"/>
    <a:srgbClr val="FF33CC"/>
    <a:srgbClr val="954ECA"/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3" autoAdjust="0"/>
    <p:restoredTop sz="94668" autoAdjust="0"/>
  </p:normalViewPr>
  <p:slideViewPr>
    <p:cSldViewPr snapToGrid="0">
      <p:cViewPr>
        <p:scale>
          <a:sx n="109" d="100"/>
          <a:sy n="109" d="100"/>
        </p:scale>
        <p:origin x="-870" y="-36"/>
      </p:cViewPr>
      <p:guideLst>
        <p:guide orient="horz" pos="2160"/>
        <p:guide pos="30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5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noFill/>
        <a:ln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5.9683024020802999E-2"/>
          <c:y val="1.9576707857975717E-2"/>
          <c:w val="0.6613808223907518"/>
          <c:h val="0.8952302653364279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28924973538523E-2"/>
                  <c:y val="-2.98780494977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57174997594417E-2"/>
                  <c:y val="-2.3475610319656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квартал 2020 года</c:v>
                </c:pt>
                <c:pt idx="2">
                  <c:v>I квартал 2021 года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2684</c:v>
                </c:pt>
                <c:pt idx="2">
                  <c:v>2329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2-716E-4280-8F86-5C2ED4DB99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Центральный аппарат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EC8F12">
                    <a:shade val="30000"/>
                    <a:satMod val="115000"/>
                  </a:srgbClr>
                </a:gs>
                <a:gs pos="50000">
                  <a:srgbClr val="EC8F12">
                    <a:shade val="67500"/>
                    <a:satMod val="115000"/>
                  </a:srgbClr>
                </a:gs>
                <a:gs pos="100000">
                  <a:srgbClr val="EC8F12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28924973538484E-2"/>
                  <c:y val="-2.1341463926960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886099971132937E-2"/>
                  <c:y val="-1.9207317534264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квартал 2020 года</c:v>
                </c:pt>
                <c:pt idx="2">
                  <c:v>I квартал 2021 года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4217</c:v>
                </c:pt>
                <c:pt idx="2">
                  <c:v>4247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5-716E-4280-8F86-5C2ED4DB99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Главные управления  МЧС России по субъектам РФ</c:v>
                </c:pt>
              </c:strCache>
            </c:strRef>
          </c:tx>
          <c:spPr>
            <a:solidFill>
              <a:srgbClr val="6699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021637484363705E-2"/>
                  <c:y val="-1.4939024748872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021637484363745E-2"/>
                  <c:y val="-2.1341463926960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квартал 2020 года</c:v>
                </c:pt>
                <c:pt idx="2">
                  <c:v>I квартал 2021 года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15975</c:v>
                </c:pt>
                <c:pt idx="2">
                  <c:v>23796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8-716E-4280-8F86-5C2ED4DB99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Всего рассмотрено в МЧС России</c:v>
                </c:pt>
              </c:strCache>
            </c:strRef>
          </c:tx>
          <c:spPr>
            <a:gradFill flip="none" rotWithShape="1">
              <a:gsLst>
                <a:gs pos="0">
                  <a:srgbClr val="96D141">
                    <a:lumMod val="75000"/>
                    <a:shade val="30000"/>
                    <a:satMod val="115000"/>
                  </a:srgbClr>
                </a:gs>
                <a:gs pos="50000">
                  <a:srgbClr val="96D141">
                    <a:lumMod val="75000"/>
                    <a:shade val="67500"/>
                    <a:satMod val="115000"/>
                  </a:srgbClr>
                </a:gs>
                <a:gs pos="100000">
                  <a:srgbClr val="96D141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3.2357624963915408E-3"/>
                  <c:y val="-1.280487835617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717499759434E-3"/>
                  <c:y val="-8.5365855707841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716E-4280-8F86-5C2ED4DB99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noFill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квартал 2020 года</c:v>
                </c:pt>
                <c:pt idx="2">
                  <c:v>I квартал 2021 года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22876</c:v>
                </c:pt>
                <c:pt idx="2">
                  <c:v>30372</c:v>
                </c:pt>
              </c:numCache>
            </c:numRef>
          </c:val>
          <c:shape val="cylinder"/>
          <c:extLst xmlns:c16r2="http://schemas.microsoft.com/office/drawing/2015/06/chart">
            <c:ext xmlns:c16="http://schemas.microsoft.com/office/drawing/2014/chart" uri="{C3380CC4-5D6E-409C-BE32-E72D297353CC}">
              <c16:uniqueId val="{0000000B-716E-4280-8F86-5C2ED4DB99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49"/>
        <c:shape val="box"/>
        <c:axId val="48648704"/>
        <c:axId val="39846464"/>
        <c:axId val="39737216"/>
      </c:bar3DChart>
      <c:catAx>
        <c:axId val="4864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9846464"/>
        <c:crosses val="autoZero"/>
        <c:auto val="1"/>
        <c:lblAlgn val="ctr"/>
        <c:lblOffset val="100"/>
        <c:noMultiLvlLbl val="0"/>
      </c:catAx>
      <c:valAx>
        <c:axId val="39846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648704"/>
        <c:crosses val="autoZero"/>
        <c:crossBetween val="between"/>
      </c:valAx>
      <c:serAx>
        <c:axId val="397372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9846464"/>
        <c:crosses val="autoZero"/>
      </c:ser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6400" cy="496888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A39358AF-A23B-4914-AFF2-A0CC80A39971}" type="datetime1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29750"/>
            <a:ext cx="2946400" cy="496888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r>
              <a:rPr lang="ru-RU"/>
              <a:t>кузьменко р.в.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B1F43F12-CEA0-4E3A-AFBF-A110B2F64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41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8057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8057"/>
          </a:xfrm>
          <a:prstGeom prst="rect">
            <a:avLst/>
          </a:prstGeom>
        </p:spPr>
        <p:txBody>
          <a:bodyPr vert="horz" lIns="91404" tIns="45702" rIns="91404" bIns="45702" rtlCol="0"/>
          <a:lstStyle>
            <a:lvl1pPr algn="r">
              <a:defRPr sz="1200"/>
            </a:lvl1pPr>
          </a:lstStyle>
          <a:p>
            <a:fld id="{7FC5EB5F-4EFB-4245-9D81-7DD1B392E0A1}" type="datetime1">
              <a:rPr lang="ru-RU" smtClean="0"/>
              <a:t>23.06.2021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66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702" rIns="91404" bIns="457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04" tIns="45702" rIns="91404" bIns="4570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59" cy="498055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l">
              <a:defRPr sz="1200"/>
            </a:lvl1pPr>
          </a:lstStyle>
          <a:p>
            <a:r>
              <a:rPr lang="ru-RU"/>
              <a:t>кузьменко р.в.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59" cy="498055"/>
          </a:xfrm>
          <a:prstGeom prst="rect">
            <a:avLst/>
          </a:prstGeom>
        </p:spPr>
        <p:txBody>
          <a:bodyPr vert="horz" lIns="91404" tIns="45702" rIns="91404" bIns="45702" rtlCol="0" anchor="b"/>
          <a:lstStyle>
            <a:lvl1pPr algn="r">
              <a:defRPr sz="1200"/>
            </a:lvl1pPr>
          </a:lstStyle>
          <a:p>
            <a:fld id="{7058A4AA-5C16-4AD0-A117-CB8A6D3200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458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7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6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4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3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1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8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899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3013"/>
            <a:ext cx="47545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22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61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998" y="-8468"/>
            <a:ext cx="9749300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1849" y="2404534"/>
            <a:ext cx="6193924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849" y="4050835"/>
            <a:ext cx="6193924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35EA-B573-444C-8608-8D2FE4FF1D1E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7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9" y="609600"/>
            <a:ext cx="6747753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9" y="4470400"/>
            <a:ext cx="6747753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B171B-5CB6-4DB0-A08E-30673194C86C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37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19" y="609600"/>
            <a:ext cx="6454856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70467" y="3632200"/>
            <a:ext cx="576136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470400"/>
            <a:ext cx="674775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AD69-5767-4C0E-987E-DF8EFDE1C2AB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13135" y="790378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72948" y="2886556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7182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1931988"/>
            <a:ext cx="674775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29EB-68BD-4DD3-AE97-144A11D8F2A5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19" y="609600"/>
            <a:ext cx="6454856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8017" y="4013200"/>
            <a:ext cx="6747755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8C97-6D96-4176-8E13-B70AB952F8D6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13135" y="790378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72948" y="2886556"/>
            <a:ext cx="48613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5107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60" y="609600"/>
            <a:ext cx="674111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8017" y="4013200"/>
            <a:ext cx="6747755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78" indent="0">
              <a:buFontTx/>
              <a:buNone/>
              <a:defRPr/>
            </a:lvl2pPr>
            <a:lvl3pPr marL="914356" indent="0">
              <a:buFontTx/>
              <a:buNone/>
              <a:defRPr/>
            </a:lvl3pPr>
            <a:lvl4pPr marL="1371534" indent="0">
              <a:buFontTx/>
              <a:buNone/>
              <a:defRPr/>
            </a:lvl4pPr>
            <a:lvl5pPr marL="182871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E1ED-E58D-4BE4-B784-8FFA55E6E36A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928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500A-D7CE-414D-A70D-5CB15F3B2BDF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762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4008" y="609603"/>
            <a:ext cx="1040498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8018" y="609603"/>
            <a:ext cx="5522420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F1FC-C17F-43B9-A005-0D5969135F08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99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2703-EE95-49C3-965F-2F14F4BCC4C1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36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2700871"/>
            <a:ext cx="674775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8" y="4527448"/>
            <a:ext cx="674775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723F-8714-4489-8FF0-DAEF264046E3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8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9" y="609600"/>
            <a:ext cx="6747753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21" y="2160589"/>
            <a:ext cx="3282723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3046" y="2160592"/>
            <a:ext cx="3282725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D2EB-D672-47BC-8996-4CF62FF11083}" type="datetime1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8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8" y="609600"/>
            <a:ext cx="6747752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6" y="2160984"/>
            <a:ext cx="32854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16" y="2737249"/>
            <a:ext cx="3285449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319" y="2160984"/>
            <a:ext cx="32854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0" indent="0">
              <a:buNone/>
              <a:defRPr sz="1600" b="1"/>
            </a:lvl5pPr>
            <a:lvl6pPr marL="2285888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4" indent="0">
              <a:buNone/>
              <a:defRPr sz="1600" b="1"/>
            </a:lvl8pPr>
            <a:lvl9pPr marL="365742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319" y="2737249"/>
            <a:ext cx="3285449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9714-678B-400D-A96C-3EE1502CFCE3}" type="datetime1">
              <a:rPr lang="ru-RU" smtClean="0"/>
              <a:t>23.06.2021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76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6" y="609600"/>
            <a:ext cx="6747753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C1F9-F9A9-4F43-9935-F0616E390983}" type="datetime1">
              <a:rPr lang="ru-RU" smtClean="0"/>
              <a:t>23.06.2021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0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2C8F2-C513-48D7-8AE1-C55EEF5DFC0A}" type="datetime1">
              <a:rPr lang="ru-RU" smtClean="0"/>
              <a:t>23.06.2021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1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7" y="1498604"/>
            <a:ext cx="296602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340" y="514928"/>
            <a:ext cx="3599428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017" y="2777069"/>
            <a:ext cx="296602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883" indent="0">
              <a:buNone/>
              <a:defRPr sz="1050"/>
            </a:lvl2pPr>
            <a:lvl3pPr marL="685766" indent="0">
              <a:buNone/>
              <a:defRPr sz="900"/>
            </a:lvl3pPr>
            <a:lvl4pPr marL="1028650" indent="0">
              <a:buNone/>
              <a:defRPr sz="750"/>
            </a:lvl4pPr>
            <a:lvl5pPr marL="1371534" indent="0">
              <a:buNone/>
              <a:defRPr sz="750"/>
            </a:lvl5pPr>
            <a:lvl6pPr marL="1714417" indent="0">
              <a:buNone/>
              <a:defRPr sz="750"/>
            </a:lvl6pPr>
            <a:lvl7pPr marL="2057300" indent="0">
              <a:buNone/>
              <a:defRPr sz="750"/>
            </a:lvl7pPr>
            <a:lvl8pPr marL="2400184" indent="0">
              <a:buNone/>
              <a:defRPr sz="750"/>
            </a:lvl8pPr>
            <a:lvl9pPr marL="274306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E39A-B7C7-403A-8DDD-9B77FD170C77}" type="datetime1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6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16" y="4800600"/>
            <a:ext cx="674775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16" y="609601"/>
            <a:ext cx="6747753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78" indent="0">
              <a:buNone/>
              <a:defRPr sz="1600"/>
            </a:lvl2pPr>
            <a:lvl3pPr marL="914356" indent="0">
              <a:buNone/>
              <a:defRPr sz="1600"/>
            </a:lvl3pPr>
            <a:lvl4pPr marL="1371534" indent="0">
              <a:buNone/>
              <a:defRPr sz="1600"/>
            </a:lvl4pPr>
            <a:lvl5pPr marL="1828710" indent="0">
              <a:buNone/>
              <a:defRPr sz="1600"/>
            </a:lvl5pPr>
            <a:lvl6pPr marL="2285888" indent="0">
              <a:buNone/>
              <a:defRPr sz="1600"/>
            </a:lvl6pPr>
            <a:lvl7pPr marL="2743067" indent="0">
              <a:buNone/>
              <a:defRPr sz="1600"/>
            </a:lvl7pPr>
            <a:lvl8pPr marL="3200244" indent="0">
              <a:buNone/>
              <a:defRPr sz="1600"/>
            </a:lvl8pPr>
            <a:lvl9pPr marL="3657422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016" y="5367339"/>
            <a:ext cx="6747753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78" indent="0">
              <a:buNone/>
              <a:defRPr sz="1200"/>
            </a:lvl2pPr>
            <a:lvl3pPr marL="914356" indent="0">
              <a:buNone/>
              <a:defRPr sz="1000"/>
            </a:lvl3pPr>
            <a:lvl4pPr marL="1371534" indent="0">
              <a:buNone/>
              <a:defRPr sz="900"/>
            </a:lvl4pPr>
            <a:lvl5pPr marL="1828710" indent="0">
              <a:buNone/>
              <a:defRPr sz="900"/>
            </a:lvl5pPr>
            <a:lvl6pPr marL="2285888" indent="0">
              <a:buNone/>
              <a:defRPr sz="900"/>
            </a:lvl6pPr>
            <a:lvl7pPr marL="2743067" indent="0">
              <a:buNone/>
              <a:defRPr sz="900"/>
            </a:lvl7pPr>
            <a:lvl8pPr marL="3200244" indent="0">
              <a:buNone/>
              <a:defRPr sz="900"/>
            </a:lvl8pPr>
            <a:lvl9pPr marL="365742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887C1-22E6-46EB-8B32-32064A17B826}" type="datetime1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000" y="-8468"/>
            <a:ext cx="9749302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18" y="609600"/>
            <a:ext cx="674775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16" y="2160592"/>
            <a:ext cx="6747753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45905" y="6041366"/>
            <a:ext cx="727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83BB1-AC17-4D94-A39E-EAF2E4C18D4A}" type="datetime1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19" y="6041366"/>
            <a:ext cx="4914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0827" y="6041366"/>
            <a:ext cx="544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6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sldNum="0" hdr="0" dt="0"/>
  <p:txStyles>
    <p:titleStyle>
      <a:lvl1pPr algn="l" defTabSz="457178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83" indent="-342883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14" indent="-285736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45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22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00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478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656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834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012" indent="-228590" algn="l" defTabSz="457178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0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8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7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4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2" algn="l" defTabSz="4571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art">
            <a:extLst>
              <a:ext uri="{FF2B5EF4-FFF2-40B4-BE49-F238E27FC236}">
                <a16:creationId xmlns="" xmlns:a16="http://schemas.microsoft.com/office/drawing/2014/main" id="{806C3E7E-8534-AE4E-9572-25FE42DD3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790" y="1293261"/>
            <a:ext cx="2836717" cy="3752468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6165" y="6450880"/>
            <a:ext cx="9601200" cy="358254"/>
            <a:chOff x="0" y="5023198"/>
            <a:chExt cx="10698163" cy="27622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56255"/>
            <a:ext cx="1552244" cy="578515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44" y="1674688"/>
            <a:ext cx="1020713" cy="1342342"/>
          </a:xfrm>
          <a:prstGeom prst="rect">
            <a:avLst/>
          </a:prstGeom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3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175353"/>
              </p:ext>
            </p:extLst>
          </p:nvPr>
        </p:nvGraphicFramePr>
        <p:xfrm>
          <a:off x="229323" y="732871"/>
          <a:ext cx="9490940" cy="559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720263" cy="75625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200000"/>
              </a:lnSpc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 граждан поступивших в МЧС России за </a:t>
            </a:r>
            <a:r>
              <a:rPr lang="en-US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2021 года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0697" y="0"/>
            <a:ext cx="144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22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980" y="654338"/>
            <a:ext cx="4267570" cy="573683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5" y="2024009"/>
            <a:ext cx="636323" cy="845772"/>
          </a:xfrm>
          <a:prstGeom prst="rect">
            <a:avLst/>
          </a:prstGeom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69267"/>
            <a:ext cx="811658" cy="5672143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76165" y="6450880"/>
            <a:ext cx="9601200" cy="358254"/>
            <a:chOff x="0" y="5023198"/>
            <a:chExt cx="10698163" cy="27622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" y="2"/>
            <a:ext cx="9720263" cy="715963"/>
          </a:xfr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обращений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по федеральным округам и главным управлениям </a:t>
            </a:r>
            <a:b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МЧС России за 2020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419183"/>
              </p:ext>
            </p:extLst>
          </p:nvPr>
        </p:nvGraphicFramePr>
        <p:xfrm>
          <a:off x="161005" y="828482"/>
          <a:ext cx="8019288" cy="3886631"/>
        </p:xfrm>
        <a:graphic>
          <a:graphicData uri="http://schemas.openxmlformats.org/drawingml/2006/table">
            <a:tbl>
              <a:tblPr/>
              <a:tblGrid>
                <a:gridCol w="1948383">
                  <a:extLst>
                    <a:ext uri="{9D8B030D-6E8A-4147-A177-3AD203B41FA5}">
                      <a16:colId xmlns="" xmlns:a16="http://schemas.microsoft.com/office/drawing/2014/main" val="574877119"/>
                    </a:ext>
                  </a:extLst>
                </a:gridCol>
                <a:gridCol w="2034748">
                  <a:extLst>
                    <a:ext uri="{9D8B030D-6E8A-4147-A177-3AD203B41FA5}">
                      <a16:colId xmlns="" xmlns:a16="http://schemas.microsoft.com/office/drawing/2014/main" val="1223820877"/>
                    </a:ext>
                  </a:extLst>
                </a:gridCol>
                <a:gridCol w="1704985">
                  <a:extLst>
                    <a:ext uri="{9D8B030D-6E8A-4147-A177-3AD203B41FA5}">
                      <a16:colId xmlns="" xmlns:a16="http://schemas.microsoft.com/office/drawing/2014/main" val="2102330344"/>
                    </a:ext>
                  </a:extLst>
                </a:gridCol>
                <a:gridCol w="2331172">
                  <a:extLst>
                    <a:ext uri="{9D8B030D-6E8A-4147-A177-3AD203B41FA5}">
                      <a16:colId xmlns="" xmlns:a16="http://schemas.microsoft.com/office/drawing/2014/main" val="922540477"/>
                    </a:ext>
                  </a:extLst>
                </a:gridCol>
              </a:tblGrid>
              <a:tr h="38866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(6041)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Москва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……………………….....2014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Московская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область…………………...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Воронежская область…………………...380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область………………………..267</a:t>
                      </a:r>
                      <a:endParaRPr lang="en-US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Калужская область……………….……..266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область……………………..255</a:t>
                      </a:r>
                      <a:endParaRPr lang="en-US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область…………… …...209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Тульская область................................... .166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Ярославская область…………………….16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Орловская область……………………....127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область……………………….124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Липецкая область………………………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.117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Брянская область……….……………..…111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Курская </a:t>
                      </a:r>
                      <a:r>
                        <a:rPr lang="ru-RU" sz="700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область………………………….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Тамбовская область……….………….….7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Белгородская область…….………….......76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12900" algn="l"/>
                          <a:tab pos="1703388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Костромская область…………………….76</a:t>
                      </a:r>
                    </a:p>
                    <a:p>
                      <a:pPr marL="0" marR="0" indent="0" algn="l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12900" algn="l"/>
                          <a:tab pos="1703388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область……………………...69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Приволжский ФО (5433)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Башкортостан……….….........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Пермский край…………………………….629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Нижегородская область………….…….…614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Удмуртская Республика…………………..58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Самарская область………………………...467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Татарстан………….……..…..395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Мордовия………….…….…...383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Оренбургская область…….………………348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Марий Эл………….………....309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Саратовская область………………............290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Пензенская область…………….…………283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Ульяновская область………………..….....192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Кировская область…………………..…….179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Республика…………................137</a:t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04290" algn="l"/>
                        </a:tabLs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(3226)</a:t>
                      </a: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………….…650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……………….…….830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Алтайский 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……..……………....348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Красноярский ай…………..……..….349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Кемеровская область…………...…...334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Томская область……………………..261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Иркутская область…..…………..…..272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Алтай……………….…...77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Тыва……………….…….32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Хакасия…………….........73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171700" algn="l"/>
                        </a:tabLs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914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(3094)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Санкт-Петербург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…………...…......1199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46555" algn="l"/>
                          <a:tab pos="1755775" algn="l"/>
                        </a:tabLs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………...……........483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46555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Псковская область…………...…………....271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46555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Вологодская область…………...…..….….208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46555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Коми………………...………. 199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46555" algn="l"/>
                          <a:tab pos="1755775" algn="l"/>
                        </a:tabLs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Карелия………….…...….…...174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46555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Коми………………...…….… 199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46555" algn="l"/>
                          <a:tab pos="1755775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Архангельская область…………...…….....153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Мурманская область…………....................150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Калининградская область………...…….…130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Новгородская область………..……..…......105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Ненецкий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……..….….....22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988679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995760"/>
              </p:ext>
            </p:extLst>
          </p:nvPr>
        </p:nvGraphicFramePr>
        <p:xfrm>
          <a:off x="1921515" y="3146612"/>
          <a:ext cx="7601527" cy="1611428"/>
        </p:xfrm>
        <a:graphic>
          <a:graphicData uri="http://schemas.openxmlformats.org/drawingml/2006/table">
            <a:tbl>
              <a:tblPr/>
              <a:tblGrid>
                <a:gridCol w="1841442">
                  <a:extLst>
                    <a:ext uri="{9D8B030D-6E8A-4147-A177-3AD203B41FA5}">
                      <a16:colId xmlns="" xmlns:a16="http://schemas.microsoft.com/office/drawing/2014/main" val="1938575886"/>
                    </a:ext>
                  </a:extLst>
                </a:gridCol>
                <a:gridCol w="1917866">
                  <a:extLst>
                    <a:ext uri="{9D8B030D-6E8A-4147-A177-3AD203B41FA5}">
                      <a16:colId xmlns="" xmlns:a16="http://schemas.microsoft.com/office/drawing/2014/main" val="1813828064"/>
                    </a:ext>
                  </a:extLst>
                </a:gridCol>
                <a:gridCol w="1958555">
                  <a:extLst>
                    <a:ext uri="{9D8B030D-6E8A-4147-A177-3AD203B41FA5}">
                      <a16:colId xmlns="" xmlns:a16="http://schemas.microsoft.com/office/drawing/2014/main" val="2600139520"/>
                    </a:ext>
                  </a:extLst>
                </a:gridCol>
                <a:gridCol w="1883664">
                  <a:extLst>
                    <a:ext uri="{9D8B030D-6E8A-4147-A177-3AD203B41FA5}">
                      <a16:colId xmlns="" xmlns:a16="http://schemas.microsoft.com/office/drawing/2014/main" val="267043635"/>
                    </a:ext>
                  </a:extLst>
                </a:gridCol>
              </a:tblGrid>
              <a:tr h="16114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(1872)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Краснодарский 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……….………...…757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 ……....…….402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Крым…………....................246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область………................152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Севастополь………….……….... 152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Адыгея……………..…….....9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Астраханская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…………………...88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Калмыкия…………………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..2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5F7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(2292)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Свердловская область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……..........................1069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……………….…........517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Тюменская область……………...................316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ХМАО — Югра………...……………..……243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………………………...100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Ямало-Ненецкий 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…...….47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(3525)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 край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…………….……….….....504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(Якутия)………..………..153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Забайкальский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…………….……….….142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 …………….…………....141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Бурятия………….………..…....105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область……………..… ……….…84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край…….…….…………………63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область……………...................46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………………...….…...38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 автономная область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……..….…...48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автономный округ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……..…....…...6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(508)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Ставропольский край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…………………........196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Дагестан…….............................120</a:t>
                      </a:r>
                    </a:p>
                    <a:p>
                      <a:pPr marL="0" marR="0" indent="0" algn="just" defTabSz="4571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Северная Осетия-Алания……...75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Карачаево-Черкесская Республика…………51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Республика…….…..31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Республика……………………....18</a:t>
                      </a:r>
                      <a:endParaRPr lang="ru-RU" sz="7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7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Ингушетия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………………...........17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4EC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122240"/>
                  </a:ext>
                </a:extLst>
              </a:tr>
            </a:tbl>
          </a:graphicData>
        </a:graphic>
      </p:graphicFrame>
      <p:pic>
        <p:nvPicPr>
          <p:cNvPr id="6" name="Рисунок 5" descr="http://kcbux.ru/Statyy/ZA_zizny/image/016_karta/karta-003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944" y="4729322"/>
            <a:ext cx="5746377" cy="20798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8270697" y="377339"/>
            <a:ext cx="144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72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art">
            <a:extLst>
              <a:ext uri="{FF2B5EF4-FFF2-40B4-BE49-F238E27FC236}">
                <a16:creationId xmlns:a16="http://schemas.microsoft.com/office/drawing/2014/main" xmlns="" id="{806C3E7E-8534-AE4E-9572-25FE42DD3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1790" y="1293261"/>
            <a:ext cx="2836717" cy="3752468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6165" y="6450880"/>
            <a:ext cx="9601200" cy="358254"/>
            <a:chOff x="0" y="5023198"/>
            <a:chExt cx="10698163" cy="27622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95795"/>
              <a:endParaRPr lang="ru-RU" sz="196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3217"/>
            <a:ext cx="548639" cy="595819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9" y="1815647"/>
            <a:ext cx="411142" cy="546471"/>
          </a:xfrm>
          <a:prstGeom prst="rect">
            <a:avLst/>
          </a:prstGeom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9720263" cy="58321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anchor="ctr">
            <a:normAutofit/>
          </a:bodyPr>
          <a:lstStyle>
            <a:lvl1pPr algn="l" defTabSz="457178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 вопросов, по которым обращались граждане в </a:t>
            </a:r>
            <a:r>
              <a:rPr lang="en-US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2021 года 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706186"/>
              </p:ext>
            </p:extLst>
          </p:nvPr>
        </p:nvGraphicFramePr>
        <p:xfrm>
          <a:off x="548640" y="583216"/>
          <a:ext cx="4206241" cy="5962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862"/>
                <a:gridCol w="602379"/>
              </a:tblGrid>
              <a:tr h="32758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обращений по вопросам, в соответствии с типовым общероссийским тематическим классификатором: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97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Противопожарная служба, соблюдение норм пожарной безопасности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11785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054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инспекция по маломерным судам (ГИМС)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068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Разьяснения требований по пожарной безопасности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799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Запросы архивных данных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497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Рассмотрение обращения с выездом на место, в том числе с участием автора обращения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497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 чрезвычайных ситуаций природного и техногенного характера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97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общего имущества (канализация, вентиляция, кровля, ограждающие конструкции, инженерное оборудование, места общего пользования, придомовая территория)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653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90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федеральных государственных органов, министерств и других федеральных органов исполнительной власти. Принимаемые решения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973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Трудоустройство. Безработица. Государственные услуги в области содействия занятости населения.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Гражданская оборона, территориальная оборона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Благодарности, пожелания, приглашения, поздравления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194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по фактам противоправного поведения военнослужащих  Вооруженных сил Российской Федерации других войск и правоохранительных органов (МЧС России) 6</a:t>
                      </a:r>
                    </a:p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-информация подтвердились 27</a:t>
                      </a:r>
                    </a:p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-информация не подтвердились 258</a:t>
                      </a:r>
                    </a:p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-перенаправлено по компетенции в правоохранительные и надзорные органы 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937495"/>
              </p:ext>
            </p:extLst>
          </p:nvPr>
        </p:nvGraphicFramePr>
        <p:xfrm>
          <a:off x="4999988" y="583217"/>
          <a:ext cx="4429759" cy="596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1119"/>
                <a:gridCol w="548640"/>
              </a:tblGrid>
              <a:tr h="42518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 обращений по вопросам, в соответствии с типовым общероссийским тематическим классификатором: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793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(бездействие) при рассмотрении обращения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2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с документами и материалами, касающимися рассмотрения обращения, заявления и жалобы граждан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152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Экологическая безопасность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472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Прекращение рассмотрения обращения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 последствий стихийных бедствий и чрезвычайных происшествий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74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Почтовое отправление или электронное сообщение, не имеющее смысла или содержащее рассуждения общего характера не являющееся обращением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28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Некорректные обращения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731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Лицензирование. Деятельность по оформлению лицензии.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11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Жилищные вопросы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942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Прохождение службы (противопожарная служба субъектов Российской Федерации)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750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Просьбы об оказании финансовой помощи. Пособия.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11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участником ликвидации, выдача удостоверений, социальная защита пострадавших от радиоактивного заражения (ЧАЭС, Семипалатинский полигон, ПО Маяк, подразделения особого риска и т.п.).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95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государственных требований при осуществлении строительной деятельности, соблюдение </a:t>
                      </a:r>
                      <a:r>
                        <a:rPr lang="ru-RU" sz="1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СНИПов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и ремонт подъездных дорог, в том числе тротуаров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26714</TotalTime>
  <Words>727</Words>
  <Application>Microsoft Office PowerPoint</Application>
  <PresentationFormat>Произвольный</PresentationFormat>
  <Paragraphs>181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Презентация PowerPoint</vt:lpstr>
      <vt:lpstr>Количество обращений граждан по федеральным округам и главным управлениям  МЧС России за 2020 года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**Начальник отдела - Мохова Ю. В.</dc:creator>
  <cp:lastModifiedBy>91038</cp:lastModifiedBy>
  <cp:revision>679</cp:revision>
  <cp:lastPrinted>2021-05-26T14:25:11Z</cp:lastPrinted>
  <dcterms:created xsi:type="dcterms:W3CDTF">2019-07-30T12:41:22Z</dcterms:created>
  <dcterms:modified xsi:type="dcterms:W3CDTF">2021-06-23T12:23:49Z</dcterms:modified>
</cp:coreProperties>
</file>