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5"/>
  </p:notesMasterIdLst>
  <p:handoutMasterIdLst>
    <p:handoutMasterId r:id="rId6"/>
  </p:handoutMasterIdLst>
  <p:sldIdLst>
    <p:sldId id="268" r:id="rId2"/>
    <p:sldId id="296" r:id="rId3"/>
    <p:sldId id="310" r:id="rId4"/>
  </p:sldIdLst>
  <p:sldSz cx="9720263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AFAF839-1D74-45E8-AE81-0601E28EB65B}">
          <p14:sldIdLst>
            <p14:sldId id="268"/>
            <p14:sldId id="296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00"/>
    <a:srgbClr val="0000FF"/>
    <a:srgbClr val="FF99FF"/>
    <a:srgbClr val="FF33CC"/>
    <a:srgbClr val="954ECA"/>
    <a:srgbClr val="EC8F12"/>
    <a:srgbClr val="FF3300"/>
    <a:srgbClr val="C40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246" autoAdjust="0"/>
  </p:normalViewPr>
  <p:slideViewPr>
    <p:cSldViewPr snapToGrid="0">
      <p:cViewPr varScale="1">
        <p:scale>
          <a:sx n="105" d="100"/>
          <a:sy n="105" d="100"/>
        </p:scale>
        <p:origin x="1578" y="102"/>
      </p:cViewPr>
      <p:guideLst>
        <p:guide orient="horz" pos="2160"/>
        <p:guide pos="30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5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sideWall>
    <c:backWall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5.9683060450776988E-2"/>
          <c:y val="1.95767861314412E-2"/>
          <c:w val="0.6613808223907518"/>
          <c:h val="0.8952302653364279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Организации МЧС России</c:v>
                </c:pt>
              </c:strCache>
            </c:strRef>
          </c:tx>
          <c:spPr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3728924973538523E-2"/>
                  <c:y val="-2.987804949774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16E-4280-8F86-5C2ED4DB99AA}"/>
                </c:ext>
              </c:extLst>
            </c:dLbl>
            <c:dLbl>
              <c:idx val="2"/>
              <c:layout>
                <c:manualLayout>
                  <c:x val="-2.157174997594417E-2"/>
                  <c:y val="-2.3475610319656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16E-4280-8F86-5C2ED4DB9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2">
                  <c:v> 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7600</c:v>
                </c:pt>
                <c:pt idx="2">
                  <c:v>9605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2-716E-4280-8F86-5C2ED4DB99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Центральный аппарат МЧС России</c:v>
                </c:pt>
              </c:strCache>
            </c:strRef>
          </c:tx>
          <c:spPr>
            <a:gradFill flip="none" rotWithShape="1">
              <a:gsLst>
                <a:gs pos="0">
                  <a:srgbClr val="EC8F12">
                    <a:shade val="30000"/>
                    <a:satMod val="115000"/>
                  </a:srgbClr>
                </a:gs>
                <a:gs pos="50000">
                  <a:srgbClr val="EC8F12">
                    <a:shade val="67500"/>
                    <a:satMod val="115000"/>
                  </a:srgbClr>
                </a:gs>
                <a:gs pos="100000">
                  <a:srgbClr val="EC8F12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3728924973538484E-2"/>
                  <c:y val="-2.1341463926960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16E-4280-8F86-5C2ED4DB99AA}"/>
                </c:ext>
              </c:extLst>
            </c:dLbl>
            <c:dLbl>
              <c:idx val="2"/>
              <c:layout>
                <c:manualLayout>
                  <c:x val="-2.5886099971132937E-2"/>
                  <c:y val="-1.9207317534264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16E-4280-8F86-5C2ED4DB9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2">
                  <c:v> 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16378</c:v>
                </c:pt>
                <c:pt idx="2">
                  <c:v>17203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5-716E-4280-8F86-5C2ED4DB99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Главные управления  МЧС России по субъектам РФ</c:v>
                </c:pt>
              </c:strCache>
            </c:strRef>
          </c:tx>
          <c:spPr>
            <a:gradFill flip="none" rotWithShape="1">
              <a:gsLst>
                <a:gs pos="0">
                  <a:srgbClr val="C40000">
                    <a:shade val="30000"/>
                    <a:satMod val="115000"/>
                  </a:srgbClr>
                </a:gs>
                <a:gs pos="50000">
                  <a:srgbClr val="C40000">
                    <a:shade val="67500"/>
                    <a:satMod val="115000"/>
                  </a:srgbClr>
                </a:gs>
                <a:gs pos="100000">
                  <a:srgbClr val="C4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4021637484363705E-2"/>
                  <c:y val="-1.4939024748872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16E-4280-8F86-5C2ED4DB99AA}"/>
                </c:ext>
              </c:extLst>
            </c:dLbl>
            <c:dLbl>
              <c:idx val="2"/>
              <c:layout>
                <c:manualLayout>
                  <c:x val="-1.4021637484363745E-2"/>
                  <c:y val="-2.1341463926960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16E-4280-8F86-5C2ED4DB9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2">
                  <c:v> 2020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69234</c:v>
                </c:pt>
                <c:pt idx="2">
                  <c:v>73463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8-716E-4280-8F86-5C2ED4DB99A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Всего рассмотрено в МЧС России</c:v>
                </c:pt>
              </c:strCache>
            </c:strRef>
          </c:tx>
          <c:spPr>
            <a:gradFill flip="none" rotWithShape="1">
              <a:gsLst>
                <a:gs pos="0">
                  <a:srgbClr val="96D141">
                    <a:lumMod val="75000"/>
                    <a:shade val="30000"/>
                    <a:satMod val="115000"/>
                  </a:srgbClr>
                </a:gs>
                <a:gs pos="50000">
                  <a:srgbClr val="96D141">
                    <a:lumMod val="75000"/>
                    <a:shade val="67500"/>
                    <a:satMod val="115000"/>
                  </a:srgbClr>
                </a:gs>
                <a:gs pos="100000">
                  <a:srgbClr val="96D141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2357624963915408E-3"/>
                  <c:y val="-1.280487835617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16E-4280-8F86-5C2ED4DB99AA}"/>
                </c:ext>
              </c:extLst>
            </c:dLbl>
            <c:dLbl>
              <c:idx val="2"/>
              <c:layout>
                <c:manualLayout>
                  <c:x val="2.15717499759434E-3"/>
                  <c:y val="-8.5365855707841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16E-4280-8F86-5C2ED4DB9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2">
                  <c:v> 2020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93212</c:v>
                </c:pt>
                <c:pt idx="2">
                  <c:v>100271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B-716E-4280-8F86-5C2ED4DB99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gapDepth val="149"/>
        <c:shape val="box"/>
        <c:axId val="139979864"/>
        <c:axId val="139979080"/>
        <c:axId val="139962904"/>
      </c:bar3DChart>
      <c:catAx>
        <c:axId val="139979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9979080"/>
        <c:crosses val="autoZero"/>
        <c:auto val="1"/>
        <c:lblAlgn val="ctr"/>
        <c:lblOffset val="100"/>
        <c:noMultiLvlLbl val="0"/>
      </c:catAx>
      <c:valAx>
        <c:axId val="139979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9979864"/>
        <c:crosses val="autoZero"/>
        <c:crossBetween val="between"/>
      </c:valAx>
      <c:serAx>
        <c:axId val="13996290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9979080"/>
        <c:crosses val="autoZero"/>
      </c:ser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643116224566027E-2"/>
          <c:y val="0.24414905863701319"/>
          <c:w val="0.40041863394216015"/>
          <c:h val="0.6337048117684578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 w="139700" prst="cross"/>
            </a:sp3d>
          </c:spPr>
          <c:dPt>
            <c:idx val="0"/>
            <c:bubble3D val="0"/>
            <c:explosion val="2"/>
            <c:spPr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46050" prst="cross"/>
              </a:sp3d>
            </c:spPr>
            <c:extLst>
              <c:ext xmlns:c16="http://schemas.microsoft.com/office/drawing/2014/chart" uri="{C3380CC4-5D6E-409C-BE32-E72D297353CC}">
                <c16:uniqueId val="{00000016-ACB7-404D-B852-DF45EB0F0C0B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03-ACB7-404D-B852-DF45EB0F0C0B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05-33A9-4850-9EC0-BF2E7999CE07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05-ACB7-404D-B852-DF45EB0F0C0B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07-ACB7-404D-B852-DF45EB0F0C0B}"/>
              </c:ext>
            </c:extLst>
          </c:dPt>
          <c:dPt>
            <c:idx val="8"/>
            <c:bubble3D val="0"/>
            <c:spPr>
              <a:solidFill>
                <a:srgbClr val="00206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0B-ACB7-404D-B852-DF45EB0F0C0B}"/>
              </c:ext>
            </c:extLst>
          </c:dPt>
          <c:dPt>
            <c:idx val="10"/>
            <c:bubble3D val="0"/>
            <c:spPr>
              <a:solidFill>
                <a:schemeClr val="tx1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0D-ACB7-404D-B852-DF45EB0F0C0B}"/>
              </c:ext>
            </c:extLst>
          </c:dPt>
          <c:dPt>
            <c:idx val="12"/>
            <c:bubble3D val="0"/>
            <c:spPr>
              <a:solidFill>
                <a:srgbClr val="7030A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0F-ACB7-404D-B852-DF45EB0F0C0B}"/>
              </c:ext>
            </c:extLst>
          </c:dPt>
          <c:dPt>
            <c:idx val="13"/>
            <c:bubble3D val="0"/>
            <c:spPr>
              <a:solidFill>
                <a:srgbClr val="FFFF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11-ACB7-404D-B852-DF45EB0F0C0B}"/>
              </c:ext>
            </c:extLst>
          </c:dPt>
          <c:dPt>
            <c:idx val="14"/>
            <c:bubble3D val="0"/>
            <c:spPr>
              <a:solidFill>
                <a:srgbClr val="0000FF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13-ACB7-404D-B852-DF45EB0F0C0B}"/>
              </c:ext>
            </c:extLst>
          </c:dPt>
          <c:dPt>
            <c:idx val="15"/>
            <c:bubble3D val="0"/>
            <c:spPr>
              <a:solidFill>
                <a:srgbClr val="FF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extLst>
              <c:ext xmlns:c16="http://schemas.microsoft.com/office/drawing/2014/chart" uri="{C3380CC4-5D6E-409C-BE32-E72D297353CC}">
                <c16:uniqueId val="{00000015-ACB7-404D-B852-DF45EB0F0C0B}"/>
              </c:ext>
            </c:extLst>
          </c:dPt>
          <c:dLbls>
            <c:dLbl>
              <c:idx val="0"/>
              <c:layout>
                <c:manualLayout>
                  <c:x val="0.13301462090950553"/>
                  <c:y val="-0.22520828834265688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Работа противопожарной службы и соблюдение норм пожарной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безопасности 57149 (51,5%)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ln w="19050">
                  <a:noFill/>
                </a:ln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CB7-404D-B852-DF45EB0F0C0B}"/>
                </c:ext>
              </c:extLst>
            </c:dLbl>
            <c:dLbl>
              <c:idx val="1"/>
              <c:layout>
                <c:manualLayout>
                  <c:x val="1.5582700009019764E-2"/>
                  <c:y val="-9.8501066792624131E-2"/>
                </c:manualLayout>
              </c:layout>
              <c:tx>
                <c:rich>
                  <a:bodyPr/>
                  <a:lstStyle/>
                  <a:p>
                    <a:fld id="{40FE3C62-29E4-4176-B26D-43695C6D865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11730 (10,5%)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3A9-4850-9EC0-BF2E7999CE07}"/>
                </c:ext>
              </c:extLst>
            </c:dLbl>
            <c:dLbl>
              <c:idx val="2"/>
              <c:layout>
                <c:manualLayout>
                  <c:x val="7.4941318604723056E-3"/>
                  <c:y val="-0.16008726301212539"/>
                </c:manualLayout>
              </c:layout>
              <c:tx>
                <c:rich>
                  <a:bodyPr anchor="ctr"/>
                  <a:lstStyle/>
                  <a:p>
                    <a:pPr>
                      <a:defRPr sz="800" b="1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b="1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8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Деятельность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и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принимаемые</a:t>
                    </a:r>
                  </a:p>
                  <a:p>
                    <a:pPr>
                      <a:defRPr sz="8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решения МЧС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России 10554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(8,4%)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ln w="19050">
                  <a:solidFill>
                    <a:srgbClr val="FF0000"/>
                  </a:solidFill>
                </a:ln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33A9-4850-9EC0-BF2E7999CE07}"/>
                </c:ext>
              </c:extLst>
            </c:dLbl>
            <c:dLbl>
              <c:idx val="3"/>
              <c:layout>
                <c:manualLayout>
                  <c:x val="-3.8649898093611607E-2"/>
                  <c:y val="-0.18145220535667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Предупреждение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и</a:t>
                    </a:r>
                  </a:p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преодоление последствий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ЧС 7810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(6,4%)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97761235428103"/>
                      <c:h val="7.01312199302040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CB7-404D-B852-DF45EB0F0C0B}"/>
                </c:ext>
              </c:extLst>
            </c:dLbl>
            <c:dLbl>
              <c:idx val="4"/>
              <c:layout>
                <c:manualLayout>
                  <c:x val="6.0789182720504632E-2"/>
                  <c:y val="-0.12618459013041791"/>
                </c:manualLayout>
              </c:layout>
              <c:tx>
                <c:rich>
                  <a:bodyPr/>
                  <a:lstStyle/>
                  <a:p>
                    <a:fld id="{DD852139-95B0-4BE2-B347-C280EC9B8955}" type="CATEGORYNAME">
                      <a:rPr lang="ru-RU" smtClean="0"/>
                      <a:pPr/>
                      <a:t>[ИМЯ КАТЕГОРИИ]</a:t>
                    </a:fld>
                    <a:r>
                      <a:rPr lang="ru-RU" dirty="0" smtClean="0"/>
                      <a:t> 800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(</a:t>
                    </a:r>
                    <a:fld id="{CF2CC160-F7C7-4986-87C9-E1F6BF4D3F0E}" type="PERCENTAGE">
                      <a:rPr lang="ru-RU" baseline="0" smtClean="0"/>
                      <a:pPr/>
                      <a:t>[ПРОЦЕНТ]</a:t>
                    </a:fld>
                    <a:r>
                      <a:rPr lang="ru-RU" baseline="0" dirty="0" smtClean="0"/>
                      <a:t>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3A9-4850-9EC0-BF2E7999CE07}"/>
                </c:ext>
              </c:extLst>
            </c:dLbl>
            <c:dLbl>
              <c:idx val="5"/>
              <c:layout>
                <c:manualLayout>
                  <c:x val="0.22076008657279056"/>
                  <c:y val="-7.0121687659028695E-2"/>
                </c:manualLayout>
              </c:layout>
              <c:tx>
                <c:rich>
                  <a:bodyPr/>
                  <a:lstStyle/>
                  <a:p>
                    <a:fld id="{8A8A0300-0AD5-44F1-8906-953C939B16F5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5480 (</a:t>
                    </a:r>
                    <a:fld id="{52313DAE-DF0C-40DF-AF7B-D43204E0F2B3}" type="PERCENTAGE">
                      <a:rPr lang="ru-RU" baseline="0" smtClean="0"/>
                      <a:pPr/>
                      <a:t>[ПРОЦЕНТ]</a:t>
                    </a:fld>
                    <a:r>
                      <a:rPr lang="ru-RU" baseline="0" dirty="0" smtClean="0"/>
                      <a:t>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3A9-4850-9EC0-BF2E7999CE07}"/>
                </c:ext>
              </c:extLst>
            </c:dLbl>
            <c:dLbl>
              <c:idx val="6"/>
              <c:layout>
                <c:manualLayout>
                  <c:x val="0.2511547837988109"/>
                  <c:y val="-6.82740705460381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Коммунальное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хозяйство 4114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(4,4%)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CB7-404D-B852-DF45EB0F0C0B}"/>
                </c:ext>
              </c:extLst>
            </c:dLbl>
            <c:dLbl>
              <c:idx val="7"/>
              <c:layout>
                <c:manualLayout>
                  <c:x val="0.22880853159521494"/>
                  <c:y val="-5.535669265689715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инспекция по маломерным судам (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ГИМС) 6002 (5,5%)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1395348935689"/>
                      <c:h val="5.92775787505296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CB7-404D-B852-DF45EB0F0C0B}"/>
                </c:ext>
              </c:extLst>
            </c:dLbl>
            <c:dLbl>
              <c:idx val="8"/>
              <c:layout>
                <c:manualLayout>
                  <c:x val="0.21931554816659535"/>
                  <c:y val="-4.954611597749989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Количество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обращений поступивших через информационную систему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«</a:t>
                    </a:r>
                    <a:r>
                      <a:rPr lang="ru-RU" b="1" dirty="0" err="1" smtClean="0">
                        <a:latin typeface="Times New Roman" pitchFamily="18" charset="0"/>
                        <a:cs typeface="Times New Roman" pitchFamily="18" charset="0"/>
                      </a:rPr>
                      <a:t>Госуслуги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МЧС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России»</a:t>
                    </a:r>
                    <a:r>
                      <a:rPr lang="ru-RU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 1883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 (1,5%)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CB7-404D-B852-DF45EB0F0C0B}"/>
                </c:ext>
              </c:extLst>
            </c:dLbl>
            <c:dLbl>
              <c:idx val="9"/>
              <c:layout>
                <c:manualLayout>
                  <c:x val="0.2320830656693828"/>
                  <c:y val="-1.893010445725705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Жилищные вопросы 1511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(1,4%)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ACB7-404D-B852-DF45EB0F0C0B}"/>
                </c:ext>
              </c:extLst>
            </c:dLbl>
            <c:dLbl>
              <c:idx val="10"/>
              <c:layout>
                <c:manualLayout>
                  <c:x val="0.22365053964016648"/>
                  <c:y val="3.693705775603097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Организация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труда и нормирование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труда 927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(1,1%)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CB7-404D-B852-DF45EB0F0C0B}"/>
                </c:ext>
              </c:extLst>
            </c:dLbl>
            <c:dLbl>
              <c:idx val="11"/>
              <c:layout>
                <c:manualLayout>
                  <c:x val="0.23911149401583159"/>
                  <c:y val="9.286486493593476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Иные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вопросы 1197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(1,3%)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ACB7-404D-B852-DF45EB0F0C0B}"/>
                </c:ext>
              </c:extLst>
            </c:dLbl>
            <c:dLbl>
              <c:idx val="12"/>
              <c:layout>
                <c:manualLayout>
                  <c:x val="0.23122449428981209"/>
                  <c:y val="0.1396553327962391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 Вопросы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гражданской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обороны 820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(1%)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CB7-404D-B852-DF45EB0F0C0B}"/>
                </c:ext>
              </c:extLst>
            </c:dLbl>
            <c:dLbl>
              <c:idx val="13"/>
              <c:layout>
                <c:manualLayout>
                  <c:x val="0.24420840142266645"/>
                  <c:y val="0.1915573988995814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Компенсационные выплаты 553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(0,5%)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CB7-404D-B852-DF45EB0F0C0B}"/>
                </c:ext>
              </c:extLst>
            </c:dLbl>
            <c:dLbl>
              <c:idx val="14"/>
              <c:layout>
                <c:manualLayout>
                  <c:x val="2.6363222909690995E-2"/>
                  <c:y val="0.18550736499427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Противоправное поведение военнослужащих и сотрудников  (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МЧС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России) 278 (0,3%)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CB7-404D-B852-DF45EB0F0C0B}"/>
                </c:ext>
              </c:extLst>
            </c:dLbl>
            <c:dLbl>
              <c:idx val="15"/>
              <c:layout>
                <c:manualLayout>
                  <c:x val="-9.3849262390847094E-2"/>
                  <c:y val="0.259656930273408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Борьба </a:t>
                    </a:r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с 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коррупцией 132  (0,2%)</a:t>
                    </a:r>
                    <a:endParaRPr lang="ru-RU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CB7-404D-B852-DF45EB0F0C0B}"/>
                </c:ext>
              </c:extLst>
            </c:dLbl>
            <c:spPr>
              <a:ln w="19050">
                <a:solidFill>
                  <a:srgbClr val="FF0000"/>
                </a:solidFill>
              </a:ln>
            </c:spPr>
            <c:txPr>
              <a:bodyPr/>
              <a:lstStyle/>
              <a:p>
                <a:pPr>
                  <a:defRPr sz="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Лист1!$A$2:$A$17</c:f>
              <c:strCache>
                <c:ptCount val="16"/>
                <c:pt idx="0">
                  <c:v>Работа противопожарной службы и соблюдение норм пожарной безопасности</c:v>
                </c:pt>
                <c:pt idx="1">
                  <c:v>Вопросы связанные с рассмотрением обращений граждан должностными лицами (10897), неполучение ответа (361), действие(бездействие) при рассмотрении обращений (472)</c:v>
                </c:pt>
                <c:pt idx="2">
                  <c:v>Деятельность и принимаемые решения МЧС России</c:v>
                </c:pt>
                <c:pt idx="3">
                  <c:v>Предупреждение и преодоление последствий ЧС</c:v>
                </c:pt>
                <c:pt idx="4">
                  <c:v>Экологическая катастрофа в Камчатском крае</c:v>
                </c:pt>
                <c:pt idx="5">
                  <c:v>Вопросы социальной сферы: трудоустройство, жилищные вопросы (1511), трудоустройство (1288), вопросы выплат зпроботной платы, лишение премий (581), прохождение службы (2100).</c:v>
                </c:pt>
                <c:pt idx="6">
                  <c:v>Жилищно-коммунальная сфера</c:v>
                </c:pt>
                <c:pt idx="7">
                  <c:v>Государственная инспекция по маломерным судам (ГИМС)</c:v>
                </c:pt>
                <c:pt idx="8">
                  <c:v>Количество обращений поступивших через информационную систему "Госуслуги МЧС России"</c:v>
                </c:pt>
                <c:pt idx="9">
                  <c:v>Жилищные вопросы</c:v>
                </c:pt>
                <c:pt idx="10">
                  <c:v>Организация и нормирование труда</c:v>
                </c:pt>
                <c:pt idx="11">
                  <c:v>Иные вопросы</c:v>
                </c:pt>
                <c:pt idx="12">
                  <c:v>Вопросы гражданской обороны</c:v>
                </c:pt>
                <c:pt idx="13">
                  <c:v>Компенсационные выплаты</c:v>
                </c:pt>
                <c:pt idx="14">
                  <c:v>Противоправное поведение военнослужащих и сотрудников МЧС России</c:v>
                </c:pt>
                <c:pt idx="15">
                  <c:v>Борьба с коррупцией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57149</c:v>
                </c:pt>
                <c:pt idx="1">
                  <c:v>11730</c:v>
                </c:pt>
                <c:pt idx="2">
                  <c:v>10554</c:v>
                </c:pt>
                <c:pt idx="3">
                  <c:v>7810</c:v>
                </c:pt>
                <c:pt idx="4">
                  <c:v>800</c:v>
                </c:pt>
                <c:pt idx="5">
                  <c:v>5480</c:v>
                </c:pt>
                <c:pt idx="6">
                  <c:v>4114</c:v>
                </c:pt>
                <c:pt idx="7">
                  <c:v>6002</c:v>
                </c:pt>
                <c:pt idx="8">
                  <c:v>1883</c:v>
                </c:pt>
                <c:pt idx="9">
                  <c:v>1511</c:v>
                </c:pt>
                <c:pt idx="10">
                  <c:v>927</c:v>
                </c:pt>
                <c:pt idx="11">
                  <c:v>1197</c:v>
                </c:pt>
                <c:pt idx="12">
                  <c:v>820</c:v>
                </c:pt>
                <c:pt idx="13">
                  <c:v>553</c:v>
                </c:pt>
                <c:pt idx="14">
                  <c:v>440</c:v>
                </c:pt>
                <c:pt idx="15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ACB7-404D-B852-DF45EB0F0C0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0.27965</cdr:x>
      <cdr:y>0</cdr:y>
    </cdr:from>
    <cdr:to>
      <cdr:x>0.70795</cdr:x>
      <cdr:y>0.9464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684929" y="-966787"/>
          <a:ext cx="4112278" cy="5439701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6400" cy="49688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A39358AF-A23B-4914-AFF2-A0CC80A39971}" type="datetime1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9750"/>
            <a:ext cx="2946400" cy="49688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r>
              <a:rPr lang="ru-RU" smtClean="0"/>
              <a:t>кузьменко р.в.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B1F43F12-CEA0-4E3A-AFBF-A110B2F64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8410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80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80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7FC5EB5F-4EFB-4245-9D81-7DD1B392E0A1}" type="datetime1">
              <a:rPr lang="ru-RU" smtClean="0"/>
              <a:t>12.03.2021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66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8584"/>
            <a:ext cx="2945659" cy="49805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r>
              <a:rPr lang="ru-RU" smtClean="0"/>
              <a:t>кузьменко р.в.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4"/>
            <a:ext cx="2945659" cy="49805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058A4AA-5C16-4AD0-A117-CB8A6D3200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458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9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7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6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4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3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1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0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8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25525" y="1241425"/>
            <a:ext cx="47466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23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25525" y="1241425"/>
            <a:ext cx="47466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564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25525" y="1241425"/>
            <a:ext cx="47466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47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998" y="-8468"/>
            <a:ext cx="9749300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1849" y="2404534"/>
            <a:ext cx="6193924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1849" y="4050835"/>
            <a:ext cx="6193924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35EA-B573-444C-8608-8D2FE4FF1D1E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47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9" y="609600"/>
            <a:ext cx="6747753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9" y="4470400"/>
            <a:ext cx="674775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171B-5CB6-4DB0-A08E-30673194C86C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37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719" y="609600"/>
            <a:ext cx="6454856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70467" y="3632200"/>
            <a:ext cx="576136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FontTx/>
              <a:buNone/>
              <a:defRPr/>
            </a:lvl2pPr>
            <a:lvl3pPr marL="914356" indent="0">
              <a:buFontTx/>
              <a:buNone/>
              <a:defRPr/>
            </a:lvl3pPr>
            <a:lvl4pPr marL="1371534" indent="0">
              <a:buFontTx/>
              <a:buNone/>
              <a:defRPr/>
            </a:lvl4pPr>
            <a:lvl5pPr marL="182871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470400"/>
            <a:ext cx="674775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AD69-5767-4C0E-987E-DF8EFDE1C2AB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13135" y="790378"/>
            <a:ext cx="48613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72948" y="2886556"/>
            <a:ext cx="48613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7182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8" y="1931988"/>
            <a:ext cx="674775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527448"/>
            <a:ext cx="674775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29EB-68BD-4DD3-AE97-144A11D8F2A5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7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719" y="609600"/>
            <a:ext cx="6454856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8017" y="4013200"/>
            <a:ext cx="6747755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FontTx/>
              <a:buNone/>
              <a:defRPr/>
            </a:lvl2pPr>
            <a:lvl3pPr marL="914356" indent="0">
              <a:buFontTx/>
              <a:buNone/>
              <a:defRPr/>
            </a:lvl3pPr>
            <a:lvl4pPr marL="1371534" indent="0">
              <a:buFontTx/>
              <a:buNone/>
              <a:defRPr/>
            </a:lvl4pPr>
            <a:lvl5pPr marL="182871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527448"/>
            <a:ext cx="674775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8C97-6D96-4176-8E13-B70AB952F8D6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13135" y="790378"/>
            <a:ext cx="48613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72948" y="2886556"/>
            <a:ext cx="48613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5107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60" y="609600"/>
            <a:ext cx="674111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8017" y="4013200"/>
            <a:ext cx="6747755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78" indent="0">
              <a:buFontTx/>
              <a:buNone/>
              <a:defRPr/>
            </a:lvl2pPr>
            <a:lvl3pPr marL="914356" indent="0">
              <a:buFontTx/>
              <a:buNone/>
              <a:defRPr/>
            </a:lvl3pPr>
            <a:lvl4pPr marL="1371534" indent="0">
              <a:buFontTx/>
              <a:buNone/>
              <a:defRPr/>
            </a:lvl4pPr>
            <a:lvl5pPr marL="182871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527448"/>
            <a:ext cx="674775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1ED-E58D-4BE4-B784-8FFA55E6E36A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928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500A-D7CE-414D-A70D-5CB15F3B2BDF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762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4008" y="609603"/>
            <a:ext cx="1040498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8018" y="609603"/>
            <a:ext cx="5522420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F1FC-C17F-43B9-A005-0D5969135F08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99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2703-EE95-49C3-965F-2F14F4BCC4C1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36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8" y="2700871"/>
            <a:ext cx="674775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527448"/>
            <a:ext cx="674775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23F-8714-4489-8FF0-DAEF264046E3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8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9" y="609600"/>
            <a:ext cx="6747753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21" y="2160589"/>
            <a:ext cx="3282723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3046" y="2160592"/>
            <a:ext cx="3282725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D2EB-D672-47BC-8996-4CF62FF11083}" type="datetime1">
              <a:rPr lang="ru-RU" smtClean="0"/>
              <a:t>12.03.2021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8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8" y="609600"/>
            <a:ext cx="6747752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6" y="2160984"/>
            <a:ext cx="32854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78" indent="0">
              <a:buNone/>
              <a:defRPr sz="2000" b="1"/>
            </a:lvl2pPr>
            <a:lvl3pPr marL="914356" indent="0">
              <a:buNone/>
              <a:defRPr sz="1800" b="1"/>
            </a:lvl3pPr>
            <a:lvl4pPr marL="1371534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7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16" y="2737249"/>
            <a:ext cx="3285449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319" y="2160984"/>
            <a:ext cx="32854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78" indent="0">
              <a:buNone/>
              <a:defRPr sz="2000" b="1"/>
            </a:lvl2pPr>
            <a:lvl3pPr marL="914356" indent="0">
              <a:buNone/>
              <a:defRPr sz="1800" b="1"/>
            </a:lvl3pPr>
            <a:lvl4pPr marL="1371534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7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319" y="2737249"/>
            <a:ext cx="3285449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9714-678B-400D-A96C-3EE1502CFCE3}" type="datetime1">
              <a:rPr lang="ru-RU" smtClean="0"/>
              <a:t>12.03.2021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76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6" y="609600"/>
            <a:ext cx="6747753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C1F9-F9A9-4F43-9935-F0616E390983}" type="datetime1">
              <a:rPr lang="ru-RU" smtClean="0"/>
              <a:t>12.03.2021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0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C8F2-C513-48D7-8AE1-C55EEF5DFC0A}" type="datetime1">
              <a:rPr lang="ru-RU" smtClean="0"/>
              <a:t>12.03.2021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51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7" y="1498604"/>
            <a:ext cx="296602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340" y="514928"/>
            <a:ext cx="3599428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017" y="2777069"/>
            <a:ext cx="296602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883" indent="0">
              <a:buNone/>
              <a:defRPr sz="1050"/>
            </a:lvl2pPr>
            <a:lvl3pPr marL="685766" indent="0">
              <a:buNone/>
              <a:defRPr sz="900"/>
            </a:lvl3pPr>
            <a:lvl4pPr marL="1028650" indent="0">
              <a:buNone/>
              <a:defRPr sz="750"/>
            </a:lvl4pPr>
            <a:lvl5pPr marL="1371534" indent="0">
              <a:buNone/>
              <a:defRPr sz="750"/>
            </a:lvl5pPr>
            <a:lvl6pPr marL="1714417" indent="0">
              <a:buNone/>
              <a:defRPr sz="750"/>
            </a:lvl6pPr>
            <a:lvl7pPr marL="2057300" indent="0">
              <a:buNone/>
              <a:defRPr sz="750"/>
            </a:lvl7pPr>
            <a:lvl8pPr marL="2400184" indent="0">
              <a:buNone/>
              <a:defRPr sz="750"/>
            </a:lvl8pPr>
            <a:lvl9pPr marL="274306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6E39A-B7C7-403A-8DDD-9B77FD170C77}" type="datetime1">
              <a:rPr lang="ru-RU" smtClean="0"/>
              <a:t>12.03.2021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6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6" y="4800600"/>
            <a:ext cx="674775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16" y="609601"/>
            <a:ext cx="6747753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78" indent="0">
              <a:buNone/>
              <a:defRPr sz="1600"/>
            </a:lvl2pPr>
            <a:lvl3pPr marL="914356" indent="0">
              <a:buNone/>
              <a:defRPr sz="1600"/>
            </a:lvl3pPr>
            <a:lvl4pPr marL="1371534" indent="0">
              <a:buNone/>
              <a:defRPr sz="1600"/>
            </a:lvl4pPr>
            <a:lvl5pPr marL="1828710" indent="0">
              <a:buNone/>
              <a:defRPr sz="1600"/>
            </a:lvl5pPr>
            <a:lvl6pPr marL="2285888" indent="0">
              <a:buNone/>
              <a:defRPr sz="1600"/>
            </a:lvl6pPr>
            <a:lvl7pPr marL="2743067" indent="0">
              <a:buNone/>
              <a:defRPr sz="1600"/>
            </a:lvl7pPr>
            <a:lvl8pPr marL="3200244" indent="0">
              <a:buNone/>
              <a:defRPr sz="1600"/>
            </a:lvl8pPr>
            <a:lvl9pPr marL="3657422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016" y="5367339"/>
            <a:ext cx="6747753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78" indent="0">
              <a:buNone/>
              <a:defRPr sz="1200"/>
            </a:lvl2pPr>
            <a:lvl3pPr marL="914356" indent="0">
              <a:buNone/>
              <a:defRPr sz="1000"/>
            </a:lvl3pPr>
            <a:lvl4pPr marL="1371534" indent="0">
              <a:buNone/>
              <a:defRPr sz="900"/>
            </a:lvl4pPr>
            <a:lvl5pPr marL="1828710" indent="0">
              <a:buNone/>
              <a:defRPr sz="900"/>
            </a:lvl5pPr>
            <a:lvl6pPr marL="2285888" indent="0">
              <a:buNone/>
              <a:defRPr sz="900"/>
            </a:lvl6pPr>
            <a:lvl7pPr marL="2743067" indent="0">
              <a:buNone/>
              <a:defRPr sz="900"/>
            </a:lvl7pPr>
            <a:lvl8pPr marL="3200244" indent="0">
              <a:buNone/>
              <a:defRPr sz="900"/>
            </a:lvl8pPr>
            <a:lvl9pPr marL="36574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87C1-22E6-46EB-8B32-32064A17B826}" type="datetime1">
              <a:rPr lang="ru-RU" smtClean="0"/>
              <a:t>12.03.2021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3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000" y="-8468"/>
            <a:ext cx="9749302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18" y="609600"/>
            <a:ext cx="674775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6" y="2160592"/>
            <a:ext cx="6747753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45905" y="6041366"/>
            <a:ext cx="727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83BB1-AC17-4D94-A39E-EAF2E4C18D4A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19" y="6041366"/>
            <a:ext cx="4914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0827" y="6041366"/>
            <a:ext cx="5449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62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hf sldNum="0" hdr="0" dt="0"/>
  <p:txStyles>
    <p:titleStyle>
      <a:lvl1pPr algn="l" defTabSz="457178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83" indent="-342883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14" indent="-285736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45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22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00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478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656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834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012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7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" y="1"/>
            <a:ext cx="9720263" cy="756255"/>
          </a:xfrm>
          <a:solidFill>
            <a:schemeClr val="accent2">
              <a:lumMod val="75000"/>
            </a:schemeClr>
          </a:solidFill>
        </p:spPr>
        <p:txBody>
          <a:bodyPr anchor="t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 граждан поступивших в МЧС России за 2020 год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34084710"/>
              </p:ext>
            </p:extLst>
          </p:nvPr>
        </p:nvGraphicFramePr>
        <p:xfrm>
          <a:off x="119063" y="966789"/>
          <a:ext cx="9601200" cy="574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9522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8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" y="2"/>
            <a:ext cx="9720263" cy="715963"/>
          </a:xfr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граждан по федеральным округам и главным управлениям </a:t>
            </a:r>
            <a:b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 России за 2020 год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55184"/>
              </p:ext>
            </p:extLst>
          </p:nvPr>
        </p:nvGraphicFramePr>
        <p:xfrm>
          <a:off x="161005" y="828482"/>
          <a:ext cx="8019288" cy="3886631"/>
        </p:xfrm>
        <a:graphic>
          <a:graphicData uri="http://schemas.openxmlformats.org/drawingml/2006/table">
            <a:tbl>
              <a:tblPr/>
              <a:tblGrid>
                <a:gridCol w="1948383">
                  <a:extLst>
                    <a:ext uri="{9D8B030D-6E8A-4147-A177-3AD203B41FA5}">
                      <a16:colId xmlns:a16="http://schemas.microsoft.com/office/drawing/2014/main" val="574877119"/>
                    </a:ext>
                  </a:extLst>
                </a:gridCol>
                <a:gridCol w="2034748">
                  <a:extLst>
                    <a:ext uri="{9D8B030D-6E8A-4147-A177-3AD203B41FA5}">
                      <a16:colId xmlns:a16="http://schemas.microsoft.com/office/drawing/2014/main" val="1223820877"/>
                    </a:ext>
                  </a:extLst>
                </a:gridCol>
                <a:gridCol w="1704985">
                  <a:extLst>
                    <a:ext uri="{9D8B030D-6E8A-4147-A177-3AD203B41FA5}">
                      <a16:colId xmlns:a16="http://schemas.microsoft.com/office/drawing/2014/main" val="2102330344"/>
                    </a:ext>
                  </a:extLst>
                </a:gridCol>
                <a:gridCol w="2331172">
                  <a:extLst>
                    <a:ext uri="{9D8B030D-6E8A-4147-A177-3AD203B41FA5}">
                      <a16:colId xmlns:a16="http://schemas.microsoft.com/office/drawing/2014/main" val="922540477"/>
                    </a:ext>
                  </a:extLst>
                </a:gridCol>
              </a:tblGrid>
              <a:tr h="38866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(19905)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Москва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……………………….....6524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Московская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область…………………...4833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Тверская область………………………1268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Владимирская область………………...1056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Калужская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……………….……..887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Воронежская область…………………...844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Ивановская область……………………..744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Рязанская область……………………….570</a:t>
                      </a:r>
                      <a:b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Ярославская область…………………….541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Тульская область.......................................497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……………………....378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Липецкая область………………………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.340</a:t>
                      </a:r>
                      <a:b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Брянская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……….……………..…328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Курская область………………………….304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Смоленская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область……………………...278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Костромская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область…………………….199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Белгородская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…….………….......169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Тамбовская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……….………….….145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Приволжский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(16458)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Башкортостан……….….......2725</a:t>
                      </a:r>
                      <a:endParaRPr lang="ru-RU" sz="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Нижегородская область………….………2104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Пермский край…………………………….1766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Самарская область………………………...1369</a:t>
                      </a:r>
                      <a:b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Удмуртская Республика…………………..1310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Татарстан………….……..…..1118</a:t>
                      </a:r>
                      <a:endParaRPr lang="ru-RU" sz="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Саратовская область………………............1069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Пензенская область…………….…………1037</a:t>
                      </a:r>
                      <a:endParaRPr lang="ru-RU" sz="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Оренбургская область…….……………..…936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Кировская область…………………..…….864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Марий Эл………….………....778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Чувашская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…………................603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Ульяновская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………………..….....497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04290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Мордовия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………….…….…...282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04290" algn="l"/>
                        </a:tabLs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(12150)</a:t>
                      </a: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Новосибирская область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………….…3324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Омская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     …….…….3244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Алтайский край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……..…         ……....1140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Кемеровская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  ………...…...1111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Томская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область………..   ………….1042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Красноярский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ай…………..…  …..…..937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область…..………   …..…...701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Алтай……………………..265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Тыва………               …….208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Хакасия…………      .........178</a:t>
                      </a:r>
                      <a:endParaRPr lang="ru-RU" sz="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171700" algn="l"/>
                        </a:tabLs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914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(8634)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Санкт-Петербург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…………...…...2986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46555" algn="l"/>
                          <a:tab pos="1755775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Ленинградская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………...…........1726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Вологодская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…………...….…….733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Карелия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………….…...……..594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0" algn="l"/>
                          <a:tab pos="1755775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Коми………………...………543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9250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Новгородская область………..…….…....484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9250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Мурманская область…………..................461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9250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область…………...……...434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9250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Калининградская область………...……..427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5455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…………...…………..216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Ненецкий автономный округ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……..……...30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88679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855894"/>
              </p:ext>
            </p:extLst>
          </p:nvPr>
        </p:nvGraphicFramePr>
        <p:xfrm>
          <a:off x="1921515" y="3146612"/>
          <a:ext cx="7601527" cy="1611428"/>
        </p:xfrm>
        <a:graphic>
          <a:graphicData uri="http://schemas.openxmlformats.org/drawingml/2006/table">
            <a:tbl>
              <a:tblPr/>
              <a:tblGrid>
                <a:gridCol w="1841442">
                  <a:extLst>
                    <a:ext uri="{9D8B030D-6E8A-4147-A177-3AD203B41FA5}">
                      <a16:colId xmlns:a16="http://schemas.microsoft.com/office/drawing/2014/main" val="1938575886"/>
                    </a:ext>
                  </a:extLst>
                </a:gridCol>
                <a:gridCol w="1917866">
                  <a:extLst>
                    <a:ext uri="{9D8B030D-6E8A-4147-A177-3AD203B41FA5}">
                      <a16:colId xmlns:a16="http://schemas.microsoft.com/office/drawing/2014/main" val="1813828064"/>
                    </a:ext>
                  </a:extLst>
                </a:gridCol>
                <a:gridCol w="1958555">
                  <a:extLst>
                    <a:ext uri="{9D8B030D-6E8A-4147-A177-3AD203B41FA5}">
                      <a16:colId xmlns:a16="http://schemas.microsoft.com/office/drawing/2014/main" val="2600139520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267043635"/>
                    </a:ext>
                  </a:extLst>
                </a:gridCol>
              </a:tblGrid>
              <a:tr h="16114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(6669)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Краснодарский край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……….………..…2209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Ростовская область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 ……....…….1438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Крым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………….....................934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Волгоградская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……….................740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Севастополь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………….…………..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Астраханская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…………………...527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Адыгея……………..……....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Калмыкия…………………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5F7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Уральский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(4626)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Свердловская область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…….......................1799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Челябинская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……………….…....1108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Тюменская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…………….................677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ХМАО — Югра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………...…………………557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Курганская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……………………….315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Ямало-Ненецкий автономный округ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…….170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(3525)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 край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…………….……….…...122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Бурятия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………….……… ..…..462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Забайкальский край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…………….…… …….357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 …………….……… …...322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край…….…….……… …292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)………  .………..288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……………..…  ……...…209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область……………...... .124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………………...… …...117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 автономная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……..… …...109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автономный округ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……..…....… .23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Северо-Кавказский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(1496)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Ставропольский край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        …….......603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Дагестан…….. ...            ..359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Карачаево-Черкесская Республика…          ..203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Северная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Осетия-Алания…       140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Кабардино-Балкарская Республика..     98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Ингушетия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          …….....70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Чеченская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  ………       ………...23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4E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22240"/>
                  </a:ext>
                </a:extLst>
              </a:tr>
            </a:tbl>
          </a:graphicData>
        </a:graphic>
      </p:graphicFrame>
      <p:pic>
        <p:nvPicPr>
          <p:cNvPr id="6" name="Рисунок 5" descr="http://kcbux.ru/Statyy/ZA_zizny/image/016_karta/karta-00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29" y="4778188"/>
            <a:ext cx="5746377" cy="2079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6346" y="756256"/>
            <a:ext cx="4267570" cy="57368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720262" cy="763220"/>
          </a:xfr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 вопросов, по которым обращались граждане в 2020 году</a:t>
            </a:r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445346"/>
              </p:ext>
            </p:extLst>
          </p:nvPr>
        </p:nvGraphicFramePr>
        <p:xfrm>
          <a:off x="131463" y="763220"/>
          <a:ext cx="9445924" cy="6084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96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17646</TotalTime>
  <Words>621</Words>
  <Application>Microsoft Office PowerPoint</Application>
  <PresentationFormat>Произвольный</PresentationFormat>
  <Paragraphs>134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Аспект</vt:lpstr>
      <vt:lpstr>Количество обращений граждан поступивших в МЧС России за 2020 год</vt:lpstr>
      <vt:lpstr>Обращения граждан по федеральным округам и главным управлениям  МЧС России за 2020 год</vt:lpstr>
      <vt:lpstr>Тематика вопросов, по которым обращались граждане в 2020 году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**Начальник отдела - Мохова Ю. В.</dc:creator>
  <cp:lastModifiedBy>Советник - Ксенофонтова Е.В.</cp:lastModifiedBy>
  <cp:revision>561</cp:revision>
  <cp:lastPrinted>2021-03-12T10:46:24Z</cp:lastPrinted>
  <dcterms:created xsi:type="dcterms:W3CDTF">2019-07-30T12:41:22Z</dcterms:created>
  <dcterms:modified xsi:type="dcterms:W3CDTF">2021-03-12T10:59:27Z</dcterms:modified>
</cp:coreProperties>
</file>